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Thin"/>
      <p:regular r:id="rId46"/>
      <p:bold r:id="rId47"/>
      <p:italic r:id="rId48"/>
      <p:boldItalic r:id="rId49"/>
    </p:embeddedFont>
    <p:embeddedFont>
      <p:font typeface="Roboto Medium"/>
      <p:regular r:id="rId50"/>
      <p:bold r:id="rId51"/>
      <p:italic r:id="rId52"/>
      <p:boldItalic r:id="rId53"/>
    </p:embeddedFont>
    <p:embeddedFont>
      <p:font typeface="Roboto"/>
      <p:regular r:id="rId54"/>
      <p:bold r:id="rId55"/>
      <p:italic r:id="rId56"/>
      <p:boldItalic r:id="rId57"/>
    </p:embeddedFont>
    <p:embeddedFont>
      <p:font typeface="Roboto Light"/>
      <p:regular r:id="rId58"/>
      <p:bold r:id="rId59"/>
      <p:italic r:id="rId60"/>
      <p:boldItalic r:id="rId61"/>
    </p:embeddedFont>
    <p:embeddedFont>
      <p:font typeface="Roboto Mon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9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Thin-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Thin-italic.fntdata"/><Relationship Id="rId47" Type="http://schemas.openxmlformats.org/officeDocument/2006/relationships/font" Target="fonts/RobotoThin-bold.fntdata"/><Relationship Id="rId49" Type="http://schemas.openxmlformats.org/officeDocument/2006/relationships/font" Target="fonts/RobotoThin-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regular.fntdata"/><Relationship Id="rId61" Type="http://schemas.openxmlformats.org/officeDocument/2006/relationships/font" Target="fonts/RobotoLight-boldItalic.fntdata"/><Relationship Id="rId20" Type="http://schemas.openxmlformats.org/officeDocument/2006/relationships/slide" Target="slides/slide15.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RobotoMon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RobotoLight-bold.fntdata"/><Relationship Id="rId14" Type="http://schemas.openxmlformats.org/officeDocument/2006/relationships/slide" Target="slides/slide9.xml"/><Relationship Id="rId58" Type="http://schemas.openxmlformats.org/officeDocument/2006/relationships/font" Target="fonts/Roboto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4d014d73b3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4d014d73b3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4d014d73b3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4d014d73b3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4d014d73b3_0_2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4d014d73b3_0_2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g51d8c6854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51d8c6854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4d014d73b3_0_2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4d014d73b3_0_2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4d014d73b3_0_2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4d014d73b3_0_2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4d014d73b3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4d014d73b3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g4d014d73b3_0_2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4d014d73b3_0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4d014d73b3_0_2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4d014d73b3_0_2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51d8c6854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51d8c6854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4d014d73b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4d014d73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4d014d73b3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4d014d73b3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4d014d73b3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4d014d73b3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Google Shape;1207;g4d014d73b3_0_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4d014d73b3_0_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4d014d73b3_0_2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4d014d73b3_0_2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4d014d73b3_0_2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4d014d73b3_0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51d8c6854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1d8c6854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4d014d73b3_0_2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4d014d73b3_0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4d014d73b3_0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4d014d73b3_0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4d014d73b3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4d014d73b3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4d014d73b3_0_2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4d014d73b3_0_2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055ba466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055ba466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4d014d73b3_0_2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4d014d73b3_0_2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4d014d73b3_0_2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4d014d73b3_0_2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4d014d73b3_0_2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4d014d73b3_0_2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51d8c685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51d8c685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4d014d73b3_0_2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4d014d73b3_0_2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4d014d73b3_0_2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4d014d73b3_0_2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4d014d73b3_0_2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4d014d73b3_0_2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4d014d73b3_0_2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4d014d73b3_0_2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4d014d73b3_0_2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4d014d73b3_0_2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51d8c685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51d8c685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49c739f9f1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49c739f9f1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1" name="Shape 1371"/>
        <p:cNvGrpSpPr/>
        <p:nvPr/>
      </p:nvGrpSpPr>
      <p:grpSpPr>
        <a:xfrm>
          <a:off x="0" y="0"/>
          <a:ext cx="0" cy="0"/>
          <a:chOff x="0" y="0"/>
          <a:chExt cx="0" cy="0"/>
        </a:xfrm>
      </p:grpSpPr>
      <p:sp>
        <p:nvSpPr>
          <p:cNvPr id="1372" name="Google Shape;1372;g4d014d73b3_0_2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4d014d73b3_0_2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4d014d73b3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4d014d73b3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4d014d73b3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4d014d73b3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4d014d73b3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4d014d73b3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d014d73b3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4d014d73b3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d014d73b3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4d014d73b3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3.png"/><Relationship Id="rId4" Type="http://schemas.openxmlformats.org/officeDocument/2006/relationships/image" Target="../media/image8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3.png"/><Relationship Id="rId4" Type="http://schemas.openxmlformats.org/officeDocument/2006/relationships/image" Target="../media/image4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4.png"/><Relationship Id="rId4" Type="http://schemas.openxmlformats.org/officeDocument/2006/relationships/image" Target="../media/image9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3.png"/><Relationship Id="rId4" Type="http://schemas.openxmlformats.org/officeDocument/2006/relationships/image" Target="../media/image21.png"/><Relationship Id="rId5" Type="http://schemas.openxmlformats.org/officeDocument/2006/relationships/image" Target="../media/image31.png"/><Relationship Id="rId6"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3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3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44.png"/><Relationship Id="rId4" Type="http://schemas.openxmlformats.org/officeDocument/2006/relationships/image" Target="../media/image53.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5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8.png"/><Relationship Id="rId4" Type="http://schemas.openxmlformats.org/officeDocument/2006/relationships/image" Target="../media/image52.png"/><Relationship Id="rId5" Type="http://schemas.openxmlformats.org/officeDocument/2006/relationships/image" Target="../media/image6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69.png"/><Relationship Id="rId4" Type="http://schemas.openxmlformats.org/officeDocument/2006/relationships/image" Target="../media/image62.png"/><Relationship Id="rId5" Type="http://schemas.openxmlformats.org/officeDocument/2006/relationships/image" Target="../media/image74.png"/><Relationship Id="rId6" Type="http://schemas.openxmlformats.org/officeDocument/2006/relationships/image" Target="../media/image61.png"/><Relationship Id="rId7" Type="http://schemas.openxmlformats.org/officeDocument/2006/relationships/image" Target="../media/image68.png"/><Relationship Id="rId8" Type="http://schemas.openxmlformats.org/officeDocument/2006/relationships/image" Target="../media/image6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59.png"/><Relationship Id="rId5" Type="http://schemas.openxmlformats.org/officeDocument/2006/relationships/image" Target="../media/image63.png"/><Relationship Id="rId6" Type="http://schemas.openxmlformats.org/officeDocument/2006/relationships/image" Target="../media/image91.png"/><Relationship Id="rId7" Type="http://schemas.openxmlformats.org/officeDocument/2006/relationships/image" Target="../media/image71.png"/><Relationship Id="rId8" Type="http://schemas.openxmlformats.org/officeDocument/2006/relationships/image" Target="../media/image6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72.png"/><Relationship Id="rId6" Type="http://schemas.openxmlformats.org/officeDocument/2006/relationships/image" Target="../media/image10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83.png"/><Relationship Id="rId4" Type="http://schemas.openxmlformats.org/officeDocument/2006/relationships/image" Target="../media/image79.png"/><Relationship Id="rId9" Type="http://schemas.openxmlformats.org/officeDocument/2006/relationships/image" Target="../media/image85.png"/><Relationship Id="rId5" Type="http://schemas.openxmlformats.org/officeDocument/2006/relationships/image" Target="../media/image82.png"/><Relationship Id="rId6" Type="http://schemas.openxmlformats.org/officeDocument/2006/relationships/image" Target="../media/image88.png"/><Relationship Id="rId7" Type="http://schemas.openxmlformats.org/officeDocument/2006/relationships/image" Target="../media/image78.png"/><Relationship Id="rId8" Type="http://schemas.openxmlformats.org/officeDocument/2006/relationships/image" Target="../media/image7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86.png"/><Relationship Id="rId4" Type="http://schemas.openxmlformats.org/officeDocument/2006/relationships/image" Target="../media/image84.png"/><Relationship Id="rId9" Type="http://schemas.openxmlformats.org/officeDocument/2006/relationships/image" Target="../media/image87.png"/><Relationship Id="rId5" Type="http://schemas.openxmlformats.org/officeDocument/2006/relationships/image" Target="../media/image90.png"/><Relationship Id="rId6" Type="http://schemas.openxmlformats.org/officeDocument/2006/relationships/image" Target="../media/image92.png"/><Relationship Id="rId7" Type="http://schemas.openxmlformats.org/officeDocument/2006/relationships/image" Target="../media/image106.png"/><Relationship Id="rId8" Type="http://schemas.openxmlformats.org/officeDocument/2006/relationships/image" Target="../media/image8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 Id="rId3" Type="http://schemas.openxmlformats.org/officeDocument/2006/relationships/image" Target="../media/image9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 Id="rId3" Type="http://schemas.openxmlformats.org/officeDocument/2006/relationships/image" Target="../media/image9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5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Advanced Python</a:t>
            </a:r>
            <a:r>
              <a:rPr lang="en"/>
              <a:t>: Day 1</a:t>
            </a:r>
            <a:endParaRPr/>
          </a:p>
        </p:txBody>
      </p:sp>
      <p:sp>
        <p:nvSpPr>
          <p:cNvPr id="1020" name="Google Shape;1020;p5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Reading and Writing Files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61"/>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file.read ( )</a:t>
            </a:r>
            <a:r>
              <a:rPr lang="en"/>
              <a:t> </a:t>
            </a:r>
            <a:r>
              <a:rPr lang="en">
                <a:latin typeface="Roboto Mono"/>
                <a:ea typeface="Roboto Mono"/>
                <a:cs typeface="Roboto Mono"/>
                <a:sym typeface="Roboto Mono"/>
              </a:rPr>
              <a:t>function</a:t>
            </a:r>
            <a:endParaRPr>
              <a:latin typeface="Roboto Mono"/>
              <a:ea typeface="Roboto Mono"/>
              <a:cs typeface="Roboto Mono"/>
              <a:sym typeface="Roboto Mono"/>
            </a:endParaRPr>
          </a:p>
        </p:txBody>
      </p:sp>
      <p:sp>
        <p:nvSpPr>
          <p:cNvPr id="1102" name="Google Shape;1102;p61"/>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open() function creates a connection to an external file</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parameter passed into the function is the relative or absolute path to file to open</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diary_txt_file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a:t>
            </a:r>
            <a:r>
              <a:rPr lang="en" sz="1200">
                <a:solidFill>
                  <a:srgbClr val="005CC5"/>
                </a:solidFill>
                <a:latin typeface="Courier"/>
                <a:ea typeface="Courier"/>
                <a:cs typeface="Courier"/>
                <a:sym typeface="Courier"/>
              </a:rPr>
              <a:t>open</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"Diary.txt"</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"r"</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Using the .read() function then stringifies the file's contents</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diaryText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diary_txt_file.read()</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(diaryText)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Closing the connection to the external file in order to save memory</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diary_txt_file.close()</a:t>
            </a:r>
            <a:endParaRPr sz="12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103" name="Google Shape;1103;p61"/>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200"/>
              <a:t>The connection to a file can be closed at any time by using the file.close ( ) method.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While not always </a:t>
            </a:r>
            <a:r>
              <a:rPr i="1" lang="en" sz="1200"/>
              <a:t>necessary</a:t>
            </a:r>
            <a:r>
              <a:rPr lang="en" sz="1200"/>
              <a:t>, it is good practice to close a file and end a connection whenever possible (and your computer’s memory will thank you). </a:t>
            </a:r>
            <a:endParaRPr sz="1200"/>
          </a:p>
        </p:txBody>
      </p:sp>
      <p:sp>
        <p:nvSpPr>
          <p:cNvPr id="1104" name="Google Shape;1104;p61"/>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Reading Text Files</a:t>
            </a:r>
            <a:endParaRPr/>
          </a:p>
        </p:txBody>
      </p:sp>
      <p:sp>
        <p:nvSpPr>
          <p:cNvPr id="1105" name="Google Shape;1105;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6" name="Google Shape;1106;p6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7" name="Google Shape;1107;p61"/>
          <p:cNvSpPr/>
          <p:nvPr/>
        </p:nvSpPr>
        <p:spPr>
          <a:xfrm>
            <a:off x="388525" y="4309375"/>
            <a:ext cx="3311700" cy="2976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13" name="Google Shape;1113;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115" name="Google Shape;1115;p6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Reading Rainbow</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create a command line application that asks the user for a color. </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If this color has an associated file then the script will open up the file and print its content to the terminal. </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a:t>
            </a:r>
            <a:endParaRPr b="1" sz="1800">
              <a:solidFill>
                <a:schemeClr val="dk1"/>
              </a:solidFill>
            </a:endParaRPr>
          </a:p>
          <a:p>
            <a:pPr indent="0" lvl="0" marL="0" rtl="0" algn="l">
              <a:spcBef>
                <a:spcPts val="8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solidFill>
                  <a:schemeClr val="dk1"/>
                </a:solidFill>
                <a:latin typeface="Roboto Light"/>
                <a:ea typeface="Roboto Light"/>
                <a:cs typeface="Roboto Light"/>
                <a:sym typeface="Roboto Light"/>
              </a:rPr>
              <a:t>Reading Rainbow</a:t>
            </a:r>
            <a:r>
              <a:rPr lang="en"/>
              <a:t> </a:t>
            </a:r>
            <a:endParaRPr/>
          </a:p>
        </p:txBody>
      </p:sp>
      <p:sp>
        <p:nvSpPr>
          <p:cNvPr id="1121" name="Google Shape;1121;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Instructions: </a:t>
            </a:r>
            <a:endParaRPr>
              <a:latin typeface="Roboto Light"/>
              <a:ea typeface="Roboto Light"/>
              <a:cs typeface="Roboto Light"/>
              <a:sym typeface="Roboto Light"/>
            </a:endParaRPr>
          </a:p>
        </p:txBody>
      </p:sp>
      <p:sp>
        <p:nvSpPr>
          <p:cNvPr id="1122" name="Google Shape;1122;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23" name="Google Shape;1123;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4" name="Google Shape;1124;p63"/>
          <p:cNvSpPr txBox="1"/>
          <p:nvPr>
            <p:ph idx="3" type="body"/>
          </p:nvPr>
        </p:nvSpPr>
        <p:spPr>
          <a:xfrm>
            <a:off x="0" y="109922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200">
                <a:solidFill>
                  <a:srgbClr val="24292E"/>
                </a:solidFill>
              </a:rPr>
              <a:t>1. </a:t>
            </a:r>
            <a:r>
              <a:rPr lang="en" sz="1200">
                <a:solidFill>
                  <a:srgbClr val="24292E"/>
                </a:solidFill>
              </a:rPr>
              <a:t>Extract the contents of</a:t>
            </a:r>
            <a:r>
              <a:rPr lang="en" sz="1200">
                <a:solidFill>
                  <a:srgbClr val="24292E"/>
                </a:solidFill>
                <a:latin typeface="Arial"/>
                <a:ea typeface="Arial"/>
                <a:cs typeface="Arial"/>
                <a:sym typeface="Arial"/>
              </a:rPr>
              <a:t> </a:t>
            </a:r>
            <a:r>
              <a:rPr lang="en" sz="1200">
                <a:solidFill>
                  <a:srgbClr val="24292E"/>
                </a:solidFill>
                <a:latin typeface="Courier"/>
                <a:ea typeface="Courier"/>
                <a:cs typeface="Courier"/>
                <a:sym typeface="Courier"/>
              </a:rPr>
              <a:t>Starter.zip</a:t>
            </a:r>
            <a:r>
              <a:rPr lang="en" sz="1200">
                <a:solidFill>
                  <a:srgbClr val="24292E"/>
                </a:solidFill>
                <a:latin typeface="Arial"/>
                <a:ea typeface="Arial"/>
                <a:cs typeface="Arial"/>
                <a:sym typeface="Arial"/>
              </a:rPr>
              <a:t> </a:t>
            </a:r>
            <a:r>
              <a:rPr lang="en" sz="1200">
                <a:solidFill>
                  <a:srgbClr val="24292E"/>
                </a:solidFill>
              </a:rPr>
              <a:t>to some location on your computer and do your work within the</a:t>
            </a:r>
            <a:r>
              <a:rPr lang="en" sz="1200">
                <a:solidFill>
                  <a:srgbClr val="24292E"/>
                </a:solidFill>
                <a:latin typeface="Arial"/>
                <a:ea typeface="Arial"/>
                <a:cs typeface="Arial"/>
                <a:sym typeface="Arial"/>
              </a:rPr>
              <a:t> </a:t>
            </a:r>
            <a:r>
              <a:rPr lang="en" sz="1200">
                <a:solidFill>
                  <a:srgbClr val="24292E"/>
                </a:solidFill>
                <a:latin typeface="Courier"/>
                <a:ea typeface="Courier"/>
                <a:cs typeface="Courier"/>
                <a:sym typeface="Courier"/>
              </a:rPr>
              <a:t>ReadingRainbow.py</a:t>
            </a:r>
            <a:r>
              <a:rPr lang="en" sz="1200">
                <a:solidFill>
                  <a:srgbClr val="24292E"/>
                </a:solidFill>
                <a:latin typeface="Arial"/>
                <a:ea typeface="Arial"/>
                <a:cs typeface="Arial"/>
                <a:sym typeface="Arial"/>
              </a:rPr>
              <a:t> </a:t>
            </a:r>
            <a:r>
              <a:rPr lang="en" sz="1200">
                <a:solidFill>
                  <a:srgbClr val="24292E"/>
                </a:solidFill>
              </a:rPr>
              <a:t>file that was included.</a:t>
            </a:r>
            <a:endParaRPr sz="1200">
              <a:solidFill>
                <a:srgbClr val="24292E"/>
              </a:solidFill>
            </a:endParaRPr>
          </a:p>
          <a:p>
            <a:pPr indent="0" lvl="0" marL="0" rtl="0" algn="l">
              <a:lnSpc>
                <a:spcPct val="115000"/>
              </a:lnSpc>
              <a:spcBef>
                <a:spcPts val="1500"/>
              </a:spcBef>
              <a:spcAft>
                <a:spcPts val="0"/>
              </a:spcAft>
              <a:buNone/>
            </a:pPr>
            <a:r>
              <a:rPr lang="en" sz="1200">
                <a:solidFill>
                  <a:srgbClr val="24292E"/>
                </a:solidFill>
              </a:rPr>
              <a:t>2. Ask the user for a color and save their response to a variable.</a:t>
            </a:r>
            <a:endParaRPr sz="1200">
              <a:solidFill>
                <a:srgbClr val="24292E"/>
              </a:solidFill>
            </a:endParaRPr>
          </a:p>
          <a:p>
            <a:pPr indent="0" lvl="0" marL="0" rtl="0" algn="l">
              <a:lnSpc>
                <a:spcPct val="115000"/>
              </a:lnSpc>
              <a:spcBef>
                <a:spcPts val="1500"/>
              </a:spcBef>
              <a:spcAft>
                <a:spcPts val="0"/>
              </a:spcAft>
              <a:buNone/>
            </a:pPr>
            <a:r>
              <a:rPr lang="en" sz="1200">
                <a:solidFill>
                  <a:srgbClr val="24292E"/>
                </a:solidFill>
              </a:rPr>
              <a:t>3. Check to make sure that the color the user has entered has an associated file.</a:t>
            </a:r>
            <a:endParaRPr sz="1200">
              <a:solidFill>
                <a:srgbClr val="24292E"/>
              </a:solidFill>
            </a:endParaRPr>
          </a:p>
          <a:p>
            <a:pPr indent="-304800" lvl="0" marL="457200" rtl="0" algn="l">
              <a:lnSpc>
                <a:spcPct val="115000"/>
              </a:lnSpc>
              <a:spcBef>
                <a:spcPts val="1500"/>
              </a:spcBef>
              <a:spcAft>
                <a:spcPts val="0"/>
              </a:spcAft>
              <a:buClr>
                <a:srgbClr val="24292E"/>
              </a:buClr>
              <a:buSzPts val="1200"/>
              <a:buFont typeface="Roboto"/>
              <a:buChar char="●"/>
            </a:pPr>
            <a:r>
              <a:rPr lang="en" sz="1200">
                <a:solidFill>
                  <a:srgbClr val="24292E"/>
                </a:solidFill>
              </a:rPr>
              <a:t>If there is a matching file, then create a connection to this file, read through its contents, and print them out to the terminal before closing the connection.</a:t>
            </a:r>
            <a:endParaRPr sz="1200">
              <a:solidFill>
                <a:srgbClr val="24292E"/>
              </a:solidFill>
            </a:endParaRPr>
          </a:p>
          <a:p>
            <a:pPr indent="-304800" lvl="0" marL="457200" rtl="0" algn="l">
              <a:lnSpc>
                <a:spcPct val="115000"/>
              </a:lnSpc>
              <a:spcBef>
                <a:spcPts val="0"/>
              </a:spcBef>
              <a:spcAft>
                <a:spcPts val="0"/>
              </a:spcAft>
              <a:buClr>
                <a:srgbClr val="24292E"/>
              </a:buClr>
              <a:buSzPts val="1200"/>
              <a:buFont typeface="Roboto"/>
              <a:buChar char="●"/>
            </a:pPr>
            <a:r>
              <a:rPr lang="en" sz="1200">
                <a:solidFill>
                  <a:srgbClr val="24292E"/>
                </a:solidFill>
              </a:rPr>
              <a:t>If there is no matching file, then simply print "No file associated with that color"</a:t>
            </a:r>
            <a:endParaRPr sz="1200">
              <a:solidFill>
                <a:srgbClr val="24292E"/>
              </a:solidFill>
            </a:endParaRPr>
          </a:p>
          <a:p>
            <a:pPr indent="0" lvl="0" marL="0" rtl="0" algn="l">
              <a:spcBef>
                <a:spcPts val="1200"/>
              </a:spcBef>
              <a:spcAft>
                <a:spcPts val="0"/>
              </a:spcAft>
              <a:buNone/>
            </a:pPr>
            <a:r>
              <a:rPr lang="en"/>
              <a:t>Hints: </a:t>
            </a:r>
            <a:endParaRPr/>
          </a:p>
          <a:p>
            <a:pPr indent="-304800" lvl="0" marL="457200" rtl="0" algn="l">
              <a:spcBef>
                <a:spcPts val="8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Look through the Colors subfolder before creating your conditional so as to figure out what values you should be checking for.</a:t>
            </a:r>
            <a:endParaRPr sz="1200">
              <a:solidFill>
                <a:srgbClr val="24292E"/>
              </a:solidFill>
              <a:highlight>
                <a:srgbClr val="FFFFFF"/>
              </a:highlight>
              <a:latin typeface="Arial"/>
              <a:ea typeface="Arial"/>
              <a:cs typeface="Arial"/>
              <a:sym typeface="Arial"/>
            </a:endParaRPr>
          </a:p>
          <a:p>
            <a:pPr indent="-304800" lvl="0" marL="457200" rtl="0" algn="l">
              <a:spcBef>
                <a:spcPts val="600"/>
              </a:spcBef>
              <a:spcAft>
                <a:spcPts val="60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Create one connection to one specific file/folder path before diving in and attempting to create a connection string that is different depending upon the value the user entered. i.e. your connection should be to the "Colors" subfolder and not multiple connections to the individual files.</a:t>
            </a:r>
            <a:endParaRPr sz="1200">
              <a:solidFill>
                <a:srgbClr val="24292E"/>
              </a:solidFill>
              <a:highlight>
                <a:srgbClr val="FFFFFF"/>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0" name="Google Shape;1130;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1" name="Google Shape;1131;p64"/>
          <p:cNvSpPr txBox="1"/>
          <p:nvPr/>
        </p:nvSpPr>
        <p:spPr>
          <a:xfrm>
            <a:off x="2818450" y="3568675"/>
            <a:ext cx="3893100" cy="7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Light"/>
                <a:ea typeface="Roboto Light"/>
                <a:cs typeface="Roboto Light"/>
                <a:sym typeface="Roboto Light"/>
              </a:rPr>
              <a:t>Reading Rainbow</a:t>
            </a:r>
            <a:endParaRPr sz="2400">
              <a:solidFill>
                <a:srgbClr val="990000"/>
              </a:solidFill>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sp>
        <p:nvSpPr>
          <p:cNvPr id="1136" name="Google Shape;1136;p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String Functions</a:t>
            </a:r>
            <a:endParaRPr>
              <a:latin typeface="Roboto Mono"/>
              <a:ea typeface="Roboto Mono"/>
              <a:cs typeface="Roboto Mono"/>
              <a:sym typeface="Roboto Mono"/>
            </a:endParaRPr>
          </a:p>
        </p:txBody>
      </p:sp>
      <p:sp>
        <p:nvSpPr>
          <p:cNvPr id="1137" name="Google Shape;1137;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38" name="Google Shape;1138;p6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39" name="Google Shape;1139;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66"/>
          <p:cNvSpPr txBox="1"/>
          <p:nvPr>
            <p:ph idx="1" type="subTitle"/>
          </p:nvPr>
        </p:nvSpPr>
        <p:spPr>
          <a:xfrm>
            <a:off x="25" y="611200"/>
            <a:ext cx="6938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latin typeface="Roboto Mono"/>
                <a:ea typeface="Roboto Mono"/>
                <a:cs typeface="Roboto Mono"/>
                <a:sym typeface="Roboto Mono"/>
              </a:rPr>
              <a:t>S</a:t>
            </a:r>
            <a:r>
              <a:rPr lang="en" sz="1600">
                <a:latin typeface="Roboto Mono"/>
                <a:ea typeface="Roboto Mono"/>
                <a:cs typeface="Roboto Mono"/>
                <a:sym typeface="Roboto Mono"/>
              </a:rPr>
              <a:t>tring.split( )</a:t>
            </a:r>
            <a:r>
              <a:rPr i="1" lang="en"/>
              <a:t> </a:t>
            </a:r>
            <a:r>
              <a:rPr lang="en"/>
              <a:t>is used to work with large blocks of text.</a:t>
            </a:r>
            <a:endParaRPr/>
          </a:p>
        </p:txBody>
      </p:sp>
      <p:sp>
        <p:nvSpPr>
          <p:cNvPr id="1145" name="Google Shape;1145;p66"/>
          <p:cNvSpPr txBox="1"/>
          <p:nvPr>
            <p:ph idx="2" type="body"/>
          </p:nvPr>
        </p:nvSpPr>
        <p:spPr>
          <a:xfrm>
            <a:off x="0" y="1245800"/>
            <a:ext cx="70563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Since the file is now a string, it can be modified and worked with using some string functions</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split() function breaks a string apart into a list based upon common words/characters that appear in the original string</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diarySplit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diaryText.split(</a:t>
            </a:r>
            <a:r>
              <a:rPr lang="en" sz="1200">
                <a:solidFill>
                  <a:srgbClr val="032F62"/>
                </a:solidFill>
                <a:latin typeface="Courier"/>
                <a:ea typeface="Courier"/>
                <a:cs typeface="Courier"/>
                <a:sym typeface="Courier"/>
              </a:rPr>
              <a:t>" "</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br>
              <a:rPr lang="en" sz="1200">
                <a:solidFill>
                  <a:srgbClr val="24292E"/>
                </a:solidFill>
                <a:latin typeface="Courier"/>
                <a:ea typeface="Courier"/>
                <a:cs typeface="Courier"/>
                <a:sym typeface="Courier"/>
              </a:rPr>
            </a:b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Since the string was split on spaces, individual words will now be printed when referenced</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(diarySplit[</a:t>
            </a:r>
            <a:r>
              <a:rPr lang="en" sz="1200">
                <a:solidFill>
                  <a:srgbClr val="005CC5"/>
                </a:solidFill>
                <a:latin typeface="Courier"/>
                <a:ea typeface="Courier"/>
                <a:cs typeface="Courier"/>
                <a:sym typeface="Courier"/>
              </a:rPr>
              <a:t>0</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(diarySplit[</a:t>
            </a:r>
            <a:r>
              <a:rPr lang="en" sz="1200">
                <a:solidFill>
                  <a:srgbClr val="005CC5"/>
                </a:solidFill>
                <a:latin typeface="Courier"/>
                <a:ea typeface="Courier"/>
                <a:cs typeface="Courier"/>
                <a:sym typeface="Courier"/>
              </a:rPr>
              <a:t>1</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(diarySplit[</a:t>
            </a:r>
            <a:r>
              <a:rPr lang="en" sz="1200">
                <a:solidFill>
                  <a:srgbClr val="005CC5"/>
                </a:solidFill>
                <a:latin typeface="Courier"/>
                <a:ea typeface="Courier"/>
                <a:cs typeface="Courier"/>
                <a:sym typeface="Courier"/>
              </a:rPr>
              <a:t>2</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(diarySplit[</a:t>
            </a:r>
            <a:r>
              <a:rPr lang="en" sz="1200">
                <a:solidFill>
                  <a:srgbClr val="005CC5"/>
                </a:solidFill>
                <a:latin typeface="Courier"/>
                <a:ea typeface="Courier"/>
                <a:cs typeface="Courier"/>
                <a:sym typeface="Courier"/>
              </a:rPr>
              <a:t>3</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146" name="Google Shape;1146;p66"/>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200">
                <a:solidFill>
                  <a:schemeClr val="dk1"/>
                </a:solidFill>
              </a:rPr>
              <a:t>The </a:t>
            </a:r>
            <a:r>
              <a:rPr lang="en" sz="1200">
                <a:solidFill>
                  <a:schemeClr val="dk1"/>
                </a:solidFill>
                <a:latin typeface="Roboto Mono"/>
                <a:ea typeface="Roboto Mono"/>
                <a:cs typeface="Roboto Mono"/>
                <a:sym typeface="Roboto Mono"/>
              </a:rPr>
              <a:t>string.split( )</a:t>
            </a:r>
            <a:r>
              <a:rPr lang="en" sz="1200">
                <a:solidFill>
                  <a:schemeClr val="dk1"/>
                </a:solidFill>
              </a:rPr>
              <a:t> function takes the original string provided and breaks it down into smaller chunks based upon whatever string value is passed into it as a parameter.</a:t>
            </a:r>
            <a:endParaRPr sz="1200">
              <a:solidFill>
                <a:schemeClr val="dk1"/>
              </a:solidFill>
            </a:endParaRPr>
          </a:p>
          <a:p>
            <a:pPr indent="0" lvl="0" marL="0" rtl="0" algn="l">
              <a:spcBef>
                <a:spcPts val="800"/>
              </a:spcBef>
              <a:spcAft>
                <a:spcPts val="0"/>
              </a:spcAft>
              <a:buNone/>
            </a:pPr>
            <a:r>
              <a:rPr lang="en" sz="1200">
                <a:solidFill>
                  <a:schemeClr val="dk1"/>
                </a:solidFill>
              </a:rPr>
              <a:t>Then these chunks are placed into a list so they are more easily navigated through. </a:t>
            </a:r>
            <a:endParaRPr sz="1200">
              <a:solidFill>
                <a:schemeClr val="dk1"/>
              </a:solidFill>
            </a:endParaRPr>
          </a:p>
          <a:p>
            <a:pPr indent="0" lvl="0" marL="0" rtl="0" algn="l">
              <a:spcBef>
                <a:spcPts val="800"/>
              </a:spcBef>
              <a:spcAft>
                <a:spcPts val="800"/>
              </a:spcAft>
              <a:buNone/>
            </a:pPr>
            <a:r>
              <a:rPr lang="en" sz="1200">
                <a:solidFill>
                  <a:schemeClr val="dk1"/>
                </a:solidFill>
              </a:rPr>
              <a:t> </a:t>
            </a:r>
            <a:endParaRPr sz="1200"/>
          </a:p>
        </p:txBody>
      </p:sp>
      <p:sp>
        <p:nvSpPr>
          <p:cNvPr id="1147" name="Google Shape;1147;p66"/>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String Functions</a:t>
            </a:r>
            <a:endParaRPr/>
          </a:p>
        </p:txBody>
      </p:sp>
      <p:sp>
        <p:nvSpPr>
          <p:cNvPr id="1148" name="Google Shape;1148;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9" name="Google Shape;1149;p6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0" name="Google Shape;1150;p66"/>
          <p:cNvSpPr/>
          <p:nvPr/>
        </p:nvSpPr>
        <p:spPr>
          <a:xfrm>
            <a:off x="434800" y="2225575"/>
            <a:ext cx="3043500" cy="2961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6"/>
          <p:cNvSpPr/>
          <p:nvPr/>
        </p:nvSpPr>
        <p:spPr>
          <a:xfrm>
            <a:off x="379275" y="3571175"/>
            <a:ext cx="2109300" cy="12816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67"/>
          <p:cNvSpPr txBox="1"/>
          <p:nvPr>
            <p:ph idx="1" type="subTitle"/>
          </p:nvPr>
        </p:nvSpPr>
        <p:spPr>
          <a:xfrm>
            <a:off x="25" y="611200"/>
            <a:ext cx="71139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find ( ) determines if the parameter occurs anywhere within the text</a:t>
            </a:r>
            <a:endParaRPr/>
          </a:p>
        </p:txBody>
      </p:sp>
      <p:sp>
        <p:nvSpPr>
          <p:cNvPr id="1157" name="Google Shape;1157;p67"/>
          <p:cNvSpPr txBox="1"/>
          <p:nvPr>
            <p:ph idx="2" type="body"/>
          </p:nvPr>
        </p:nvSpPr>
        <p:spPr>
          <a:xfrm>
            <a:off x="0" y="1306725"/>
            <a:ext cx="70563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find() function will navigate through some text, determine whether or not the string passed into it is contained within, and return the index of that string</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(diaryText.find(</a:t>
            </a:r>
            <a:r>
              <a:rPr lang="en" sz="1200">
                <a:solidFill>
                  <a:srgbClr val="032F62"/>
                </a:solidFill>
                <a:latin typeface="Courier"/>
                <a:ea typeface="Courier"/>
                <a:cs typeface="Courier"/>
                <a:sym typeface="Courier"/>
              </a:rPr>
              <a:t>"malarkey"</a:t>
            </a:r>
            <a:r>
              <a:rPr lang="en" sz="1200">
                <a:solidFill>
                  <a:srgbClr val="24292E"/>
                </a:solidFill>
                <a:latin typeface="Courier"/>
                <a:ea typeface="Courier"/>
                <a:cs typeface="Courier"/>
                <a:sym typeface="Courier"/>
              </a:rPr>
              <a:t>))</a:t>
            </a:r>
            <a:br>
              <a:rPr lang="en" sz="1200">
                <a:solidFill>
                  <a:srgbClr val="24292E"/>
                </a:solidFill>
                <a:latin typeface="Courier"/>
                <a:ea typeface="Courier"/>
                <a:cs typeface="Courier"/>
                <a:sym typeface="Courier"/>
              </a:rPr>
            </a:b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This can be exceptionally useful when checking to see if a file contains some specific keywords</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D73A49"/>
                </a:solidFill>
                <a:latin typeface="Courier"/>
                <a:ea typeface="Courier"/>
                <a:cs typeface="Courier"/>
                <a:sym typeface="Courier"/>
              </a:rPr>
              <a:t>if</a:t>
            </a:r>
            <a:r>
              <a:rPr lang="en" sz="1200">
                <a:solidFill>
                  <a:srgbClr val="24292E"/>
                </a:solidFill>
                <a:latin typeface="Courier"/>
                <a:ea typeface="Courier"/>
                <a:cs typeface="Courier"/>
                <a:sym typeface="Courier"/>
              </a:rPr>
              <a:t> diaryText.find(</a:t>
            </a:r>
            <a:r>
              <a:rPr lang="en" sz="1200">
                <a:solidFill>
                  <a:srgbClr val="032F62"/>
                </a:solidFill>
                <a:latin typeface="Courier"/>
                <a:ea typeface="Courier"/>
                <a:cs typeface="Courier"/>
                <a:sym typeface="Courier"/>
              </a:rPr>
              <a:t>"malarkey"</a:t>
            </a:r>
            <a:r>
              <a:rPr lang="en" sz="1200">
                <a:solidFill>
                  <a:srgbClr val="24292E"/>
                </a:solidFill>
                <a:latin typeface="Courier"/>
                <a:ea typeface="Courier"/>
                <a:cs typeface="Courier"/>
                <a:sym typeface="Courier"/>
              </a:rPr>
              <a:t>) </a:t>
            </a:r>
            <a:r>
              <a:rPr lang="en" sz="1200">
                <a:solidFill>
                  <a:srgbClr val="D73A49"/>
                </a:solidFill>
                <a:latin typeface="Courier"/>
                <a:ea typeface="Courier"/>
                <a:cs typeface="Courier"/>
                <a:sym typeface="Courier"/>
              </a:rPr>
              <a:t>&gt;</a:t>
            </a:r>
            <a:r>
              <a:rPr lang="en" sz="1200">
                <a:solidFill>
                  <a:srgbClr val="24292E"/>
                </a:solidFill>
                <a:latin typeface="Courier"/>
                <a:ea typeface="Courier"/>
                <a:cs typeface="Courier"/>
                <a:sym typeface="Courier"/>
              </a:rPr>
              <a:t> </a:t>
            </a:r>
            <a:r>
              <a:rPr lang="en" sz="1200">
                <a:solidFill>
                  <a:srgbClr val="D73A49"/>
                </a:solidFill>
                <a:latin typeface="Courier"/>
                <a:ea typeface="Courier"/>
                <a:cs typeface="Courier"/>
                <a:sym typeface="Courier"/>
              </a:rPr>
              <a:t>-</a:t>
            </a:r>
            <a:r>
              <a:rPr lang="en" sz="1200">
                <a:solidFill>
                  <a:srgbClr val="005CC5"/>
                </a:solidFill>
                <a:latin typeface="Courier"/>
                <a:ea typeface="Courier"/>
                <a:cs typeface="Courier"/>
                <a:sym typeface="Courier"/>
              </a:rPr>
              <a:t>1</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   </a:t>
            </a: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"Malarkey found!"</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D73A49"/>
                </a:solidFill>
                <a:latin typeface="Courier"/>
                <a:ea typeface="Courier"/>
                <a:cs typeface="Courier"/>
                <a:sym typeface="Courier"/>
              </a:rPr>
              <a:t>if</a:t>
            </a:r>
            <a:r>
              <a:rPr lang="en" sz="1200">
                <a:solidFill>
                  <a:srgbClr val="24292E"/>
                </a:solidFill>
                <a:latin typeface="Courier"/>
                <a:ea typeface="Courier"/>
                <a:cs typeface="Courier"/>
                <a:sym typeface="Courier"/>
              </a:rPr>
              <a:t> diaryText.find(</a:t>
            </a:r>
            <a:r>
              <a:rPr lang="en" sz="1200">
                <a:solidFill>
                  <a:srgbClr val="032F62"/>
                </a:solidFill>
                <a:latin typeface="Courier"/>
                <a:ea typeface="Courier"/>
                <a:cs typeface="Courier"/>
                <a:sym typeface="Courier"/>
              </a:rPr>
              <a:t>"juice"</a:t>
            </a:r>
            <a:r>
              <a:rPr lang="en" sz="1200">
                <a:solidFill>
                  <a:srgbClr val="24292E"/>
                </a:solidFill>
                <a:latin typeface="Courier"/>
                <a:ea typeface="Courier"/>
                <a:cs typeface="Courier"/>
                <a:sym typeface="Courier"/>
              </a:rPr>
              <a:t>) </a:t>
            </a:r>
            <a:r>
              <a:rPr lang="en" sz="1200">
                <a:solidFill>
                  <a:srgbClr val="D73A49"/>
                </a:solidFill>
                <a:latin typeface="Courier"/>
                <a:ea typeface="Courier"/>
                <a:cs typeface="Courier"/>
                <a:sym typeface="Courier"/>
              </a:rPr>
              <a:t>&gt;</a:t>
            </a:r>
            <a:r>
              <a:rPr lang="en" sz="1200">
                <a:solidFill>
                  <a:srgbClr val="24292E"/>
                </a:solidFill>
                <a:latin typeface="Courier"/>
                <a:ea typeface="Courier"/>
                <a:cs typeface="Courier"/>
                <a:sym typeface="Courier"/>
              </a:rPr>
              <a:t> </a:t>
            </a:r>
            <a:r>
              <a:rPr lang="en" sz="1200">
                <a:solidFill>
                  <a:srgbClr val="D73A49"/>
                </a:solidFill>
                <a:latin typeface="Courier"/>
                <a:ea typeface="Courier"/>
                <a:cs typeface="Courier"/>
                <a:sym typeface="Courier"/>
              </a:rPr>
              <a:t>-</a:t>
            </a:r>
            <a:r>
              <a:rPr lang="en" sz="1200">
                <a:solidFill>
                  <a:srgbClr val="005CC5"/>
                </a:solidFill>
                <a:latin typeface="Courier"/>
                <a:ea typeface="Courier"/>
                <a:cs typeface="Courier"/>
                <a:sym typeface="Courier"/>
              </a:rPr>
              <a:t>1</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   </a:t>
            </a: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"Juice found"</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a:t>
            </a:r>
            <a:r>
              <a:rPr lang="en" sz="1200">
                <a:solidFill>
                  <a:srgbClr val="24292E"/>
                </a:solidFill>
                <a:latin typeface="Courier"/>
                <a:ea typeface="Courier"/>
                <a:cs typeface="Courier"/>
                <a:sym typeface="Courier"/>
              </a:rPr>
              <a:t>)</a:t>
            </a:r>
            <a:br>
              <a:rPr lang="en" sz="1200">
                <a:solidFill>
                  <a:srgbClr val="24292E"/>
                </a:solidFill>
                <a:latin typeface="Courier"/>
                <a:ea typeface="Courier"/>
                <a:cs typeface="Courier"/>
                <a:sym typeface="Courier"/>
              </a:rPr>
            </a:br>
            <a:endParaRPr sz="1200">
              <a:solidFill>
                <a:srgbClr val="24292E"/>
              </a:solidFill>
              <a:latin typeface="Courier"/>
              <a:ea typeface="Courier"/>
              <a:cs typeface="Courier"/>
              <a:sym typeface="Courier"/>
            </a:endParaRPr>
          </a:p>
          <a:p>
            <a:pPr indent="0" lvl="0" marL="0" rtl="0" algn="l">
              <a:spcBef>
                <a:spcPts val="0"/>
              </a:spcBef>
              <a:spcAft>
                <a:spcPts val="800"/>
              </a:spcAft>
              <a:buNone/>
            </a:pPr>
            <a:r>
              <a:t/>
            </a:r>
            <a:endParaRPr sz="1200"/>
          </a:p>
        </p:txBody>
      </p:sp>
      <p:sp>
        <p:nvSpPr>
          <p:cNvPr id="1158" name="Google Shape;1158;p6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200">
                <a:solidFill>
                  <a:schemeClr val="dk1"/>
                </a:solidFill>
              </a:rPr>
              <a:t>If the substring is found within the original text, then it will return the index of the first occurence of that substring. </a:t>
            </a:r>
            <a:endParaRPr sz="1200">
              <a:solidFill>
                <a:schemeClr val="dk1"/>
              </a:solidFill>
            </a:endParaRPr>
          </a:p>
          <a:p>
            <a:pPr indent="0" lvl="0" marL="0" rtl="0" algn="l">
              <a:spcBef>
                <a:spcPts val="800"/>
              </a:spcBef>
              <a:spcAft>
                <a:spcPts val="0"/>
              </a:spcAft>
              <a:buNone/>
            </a:pPr>
            <a:r>
              <a:rPr lang="en" sz="1200">
                <a:solidFill>
                  <a:schemeClr val="dk1"/>
                </a:solidFill>
              </a:rPr>
              <a:t>The value of the index returned will be the character location where the substring began. </a:t>
            </a:r>
            <a:endParaRPr sz="1200">
              <a:solidFill>
                <a:schemeClr val="dk1"/>
              </a:solidFill>
            </a:endParaRPr>
          </a:p>
          <a:p>
            <a:pPr indent="0" lvl="0" marL="0" rtl="0" algn="l">
              <a:spcBef>
                <a:spcPts val="800"/>
              </a:spcBef>
              <a:spcAft>
                <a:spcPts val="0"/>
              </a:spcAft>
              <a:buNone/>
            </a:pPr>
            <a:r>
              <a:rPr lang="en" sz="1200">
                <a:solidFill>
                  <a:schemeClr val="dk1"/>
                </a:solidFill>
              </a:rPr>
              <a:t>If the substring is not found within the original string, then a value of negative one (-1) is returned instead. </a:t>
            </a:r>
            <a:endParaRPr sz="1200">
              <a:solidFill>
                <a:schemeClr val="dk1"/>
              </a:solidFill>
            </a:endParaRPr>
          </a:p>
          <a:p>
            <a:pPr indent="0" lvl="0" marL="0" rtl="0" algn="l">
              <a:spcBef>
                <a:spcPts val="800"/>
              </a:spcBef>
              <a:spcAft>
                <a:spcPts val="800"/>
              </a:spcAft>
              <a:buClr>
                <a:schemeClr val="dk1"/>
              </a:buClr>
              <a:buSzPts val="1100"/>
              <a:buFont typeface="Arial"/>
              <a:buNone/>
            </a:pPr>
            <a:r>
              <a:rPr lang="en" sz="1200">
                <a:solidFill>
                  <a:schemeClr val="dk1"/>
                </a:solidFill>
              </a:rPr>
              <a:t> </a:t>
            </a:r>
            <a:endParaRPr sz="1200"/>
          </a:p>
        </p:txBody>
      </p:sp>
      <p:sp>
        <p:nvSpPr>
          <p:cNvPr id="1159" name="Google Shape;1159;p6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String Functions</a:t>
            </a:r>
            <a:endParaRPr/>
          </a:p>
        </p:txBody>
      </p:sp>
      <p:sp>
        <p:nvSpPr>
          <p:cNvPr id="1160" name="Google Shape;1160;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61" name="Google Shape;1161;p6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2" name="Google Shape;1162;p67"/>
          <p:cNvSpPr/>
          <p:nvPr/>
        </p:nvSpPr>
        <p:spPr>
          <a:xfrm>
            <a:off x="425550" y="2028075"/>
            <a:ext cx="3043500" cy="2961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68" name="Google Shape;1168;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9" name="Google Shape;1169;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170" name="Google Shape;1170;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Word Search</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700">
                <a:solidFill>
                  <a:schemeClr val="dk1"/>
                </a:solidFill>
                <a:latin typeface="Roboto Light"/>
                <a:ea typeface="Roboto Light"/>
                <a:cs typeface="Roboto Light"/>
                <a:sym typeface="Roboto Light"/>
              </a:rPr>
              <a:t>In this activity, you will create a command line application that looks into a specific file and then asks the user to enter a word.</a:t>
            </a:r>
            <a:endParaRPr sz="17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700">
                <a:solidFill>
                  <a:schemeClr val="dk1"/>
                </a:solidFill>
                <a:latin typeface="Roboto Light"/>
                <a:ea typeface="Roboto Light"/>
                <a:cs typeface="Roboto Light"/>
                <a:sym typeface="Roboto Light"/>
              </a:rPr>
              <a:t>The application will then search through the file, find any instance of the word and then print out how many times the word was found.</a:t>
            </a:r>
            <a:endParaRPr sz="17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a:t>
            </a:r>
            <a:endParaRPr b="1" sz="1800">
              <a:solidFill>
                <a:schemeClr val="dk1"/>
              </a:solidFill>
            </a:endParaRPr>
          </a:p>
          <a:p>
            <a:pPr indent="0" lvl="0" marL="0" rtl="0" algn="l">
              <a:spcBef>
                <a:spcPts val="8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solidFill>
                  <a:schemeClr val="dk1"/>
                </a:solidFill>
                <a:latin typeface="Roboto Light"/>
                <a:ea typeface="Roboto Light"/>
                <a:cs typeface="Roboto Light"/>
                <a:sym typeface="Roboto Light"/>
              </a:rPr>
              <a:t>Reading Rainbow</a:t>
            </a:r>
            <a:r>
              <a:rPr lang="en"/>
              <a:t> </a:t>
            </a:r>
            <a:endParaRPr/>
          </a:p>
        </p:txBody>
      </p:sp>
      <p:sp>
        <p:nvSpPr>
          <p:cNvPr id="1176" name="Google Shape;1176;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1177" name="Google Shape;1177;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78" name="Google Shape;1178;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69"/>
          <p:cNvSpPr txBox="1"/>
          <p:nvPr>
            <p:ph idx="3" type="body"/>
          </p:nvPr>
        </p:nvSpPr>
        <p:spPr>
          <a:xfrm>
            <a:off x="0" y="109922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Font typeface="Arial"/>
              <a:buNone/>
            </a:pPr>
            <a:r>
              <a:rPr lang="en" sz="1300">
                <a:solidFill>
                  <a:srgbClr val="24292E"/>
                </a:solidFill>
              </a:rPr>
              <a:t>You are given a text file, and in your WordSearch.py file, create a function called</a:t>
            </a:r>
            <a:r>
              <a:rPr lang="en" sz="1300">
                <a:solidFill>
                  <a:srgbClr val="24292E"/>
                </a:solidFill>
                <a:latin typeface="Arial"/>
                <a:ea typeface="Arial"/>
                <a:cs typeface="Arial"/>
                <a:sym typeface="Arial"/>
              </a:rPr>
              <a:t> </a:t>
            </a:r>
            <a:r>
              <a:rPr lang="en" sz="1300">
                <a:solidFill>
                  <a:srgbClr val="24292E"/>
                </a:solidFill>
                <a:latin typeface="Courier"/>
                <a:ea typeface="Courier"/>
                <a:cs typeface="Courier"/>
                <a:sym typeface="Courier"/>
              </a:rPr>
              <a:t>wordSearch()</a:t>
            </a:r>
            <a:r>
              <a:rPr lang="en" sz="1300">
                <a:solidFill>
                  <a:srgbClr val="24292E"/>
                </a:solidFill>
                <a:latin typeface="Arial"/>
                <a:ea typeface="Arial"/>
                <a:cs typeface="Arial"/>
                <a:sym typeface="Arial"/>
              </a:rPr>
              <a:t> </a:t>
            </a:r>
            <a:r>
              <a:rPr lang="en" sz="1300">
                <a:solidFill>
                  <a:srgbClr val="24292E"/>
                </a:solidFill>
              </a:rPr>
              <a:t>which will take in a string as a parameter and will carry out the following tasks.</a:t>
            </a:r>
            <a:endParaRPr sz="1300">
              <a:solidFill>
                <a:srgbClr val="24292E"/>
              </a:solidFill>
            </a:endParaRPr>
          </a:p>
          <a:p>
            <a:pPr indent="-304800" lvl="0" marL="457200" rtl="0" algn="l">
              <a:lnSpc>
                <a:spcPct val="150000"/>
              </a:lnSpc>
              <a:spcBef>
                <a:spcPts val="1200"/>
              </a:spcBef>
              <a:spcAft>
                <a:spcPts val="0"/>
              </a:spcAft>
              <a:buClr>
                <a:srgbClr val="24292E"/>
              </a:buClr>
              <a:buSzPts val="1200"/>
              <a:buFont typeface="Roboto"/>
              <a:buChar char="●"/>
            </a:pPr>
            <a:r>
              <a:rPr lang="en" sz="1200">
                <a:solidFill>
                  <a:srgbClr val="24292E"/>
                </a:solidFill>
              </a:rPr>
              <a:t>Opens up and reads the text contained within "Monologue.txt"</a:t>
            </a:r>
            <a:endParaRPr sz="1200">
              <a:solidFill>
                <a:srgbClr val="24292E"/>
              </a:solidFill>
            </a:endParaRPr>
          </a:p>
          <a:p>
            <a:pPr indent="-304800" lvl="0" marL="457200" rtl="0" algn="l">
              <a:lnSpc>
                <a:spcPct val="150000"/>
              </a:lnSpc>
              <a:spcBef>
                <a:spcPts val="0"/>
              </a:spcBef>
              <a:spcAft>
                <a:spcPts val="0"/>
              </a:spcAft>
              <a:buClr>
                <a:srgbClr val="24292E"/>
              </a:buClr>
              <a:buSzPts val="1200"/>
              <a:buFont typeface="Arial"/>
              <a:buChar char="●"/>
            </a:pPr>
            <a:r>
              <a:rPr lang="en" sz="1200">
                <a:solidFill>
                  <a:srgbClr val="24292E"/>
                </a:solidFill>
              </a:rPr>
              <a:t>Searches through the text in order to uncover whether the string passed into</a:t>
            </a:r>
            <a:r>
              <a:rPr lang="en" sz="1200">
                <a:solidFill>
                  <a:srgbClr val="24292E"/>
                </a:solidFill>
                <a:latin typeface="Arial"/>
                <a:ea typeface="Arial"/>
                <a:cs typeface="Arial"/>
                <a:sym typeface="Arial"/>
              </a:rPr>
              <a:t> </a:t>
            </a:r>
            <a:r>
              <a:rPr lang="en" sz="1200">
                <a:solidFill>
                  <a:srgbClr val="24292E"/>
                </a:solidFill>
                <a:latin typeface="Courier"/>
                <a:ea typeface="Courier"/>
                <a:cs typeface="Courier"/>
                <a:sym typeface="Courier"/>
              </a:rPr>
              <a:t>wordSearch()</a:t>
            </a:r>
            <a:r>
              <a:rPr lang="en" sz="1200">
                <a:solidFill>
                  <a:srgbClr val="24292E"/>
                </a:solidFill>
                <a:latin typeface="Arial"/>
                <a:ea typeface="Arial"/>
                <a:cs typeface="Arial"/>
                <a:sym typeface="Arial"/>
              </a:rPr>
              <a:t> </a:t>
            </a:r>
            <a:r>
              <a:rPr lang="en" sz="1200">
                <a:solidFill>
                  <a:srgbClr val="24292E"/>
                </a:solidFill>
              </a:rPr>
              <a:t>can be found.</a:t>
            </a:r>
            <a:endParaRPr sz="1200">
              <a:solidFill>
                <a:srgbClr val="24292E"/>
              </a:solidFill>
            </a:endParaRPr>
          </a:p>
          <a:p>
            <a:pPr indent="-304800" lvl="0" marL="457200" rtl="0" algn="l">
              <a:lnSpc>
                <a:spcPct val="150000"/>
              </a:lnSpc>
              <a:spcBef>
                <a:spcPts val="0"/>
              </a:spcBef>
              <a:spcAft>
                <a:spcPts val="0"/>
              </a:spcAft>
              <a:buClr>
                <a:srgbClr val="24292E"/>
              </a:buClr>
              <a:buSzPts val="1200"/>
              <a:buFont typeface="Roboto"/>
              <a:buChar char="●"/>
            </a:pPr>
            <a:r>
              <a:rPr lang="en" sz="1200">
                <a:solidFill>
                  <a:srgbClr val="24292E"/>
                </a:solidFill>
              </a:rPr>
              <a:t>Prints out how many times the string passed can be found within the original text.</a:t>
            </a:r>
            <a:endParaRPr sz="1200">
              <a:solidFill>
                <a:srgbClr val="24292E"/>
              </a:solidFill>
            </a:endParaRPr>
          </a:p>
          <a:p>
            <a:pPr indent="0" lvl="0" marL="0" rtl="0" algn="l">
              <a:lnSpc>
                <a:spcPct val="150000"/>
              </a:lnSpc>
              <a:spcBef>
                <a:spcPts val="1200"/>
              </a:spcBef>
              <a:spcAft>
                <a:spcPts val="0"/>
              </a:spcAft>
              <a:buNone/>
            </a:pPr>
            <a:r>
              <a:rPr lang="en" sz="1300"/>
              <a:t>Hints: </a:t>
            </a:r>
            <a:endParaRPr sz="1300"/>
          </a:p>
          <a:p>
            <a:pPr indent="-304800" lvl="0" marL="457200" rtl="0" algn="l">
              <a:lnSpc>
                <a:spcPct val="150000"/>
              </a:lnSpc>
              <a:spcBef>
                <a:spcPts val="1200"/>
              </a:spcBef>
              <a:spcAft>
                <a:spcPts val="0"/>
              </a:spcAft>
              <a:buClr>
                <a:srgbClr val="24292E"/>
              </a:buClr>
              <a:buSzPts val="1200"/>
              <a:buFont typeface="Arial"/>
              <a:buChar char="●"/>
            </a:pPr>
            <a:r>
              <a:rPr lang="en" sz="1200">
                <a:solidFill>
                  <a:srgbClr val="24292E"/>
                </a:solidFill>
              </a:rPr>
              <a:t>Whenever</a:t>
            </a:r>
            <a:r>
              <a:rPr lang="en" sz="1200">
                <a:solidFill>
                  <a:srgbClr val="24292E"/>
                </a:solidFill>
                <a:latin typeface="Arial"/>
                <a:ea typeface="Arial"/>
                <a:cs typeface="Arial"/>
                <a:sym typeface="Arial"/>
              </a:rPr>
              <a:t> </a:t>
            </a:r>
            <a:r>
              <a:rPr lang="en" sz="1200">
                <a:solidFill>
                  <a:srgbClr val="24292E"/>
                </a:solidFill>
                <a:latin typeface="Courier"/>
                <a:ea typeface="Courier"/>
                <a:cs typeface="Courier"/>
                <a:sym typeface="Courier"/>
              </a:rPr>
              <a:t>string.split()</a:t>
            </a:r>
            <a:r>
              <a:rPr lang="en" sz="1200">
                <a:solidFill>
                  <a:srgbClr val="24292E"/>
                </a:solidFill>
                <a:latin typeface="Arial"/>
                <a:ea typeface="Arial"/>
                <a:cs typeface="Arial"/>
                <a:sym typeface="Arial"/>
              </a:rPr>
              <a:t> </a:t>
            </a:r>
            <a:r>
              <a:rPr lang="en" sz="1200">
                <a:solidFill>
                  <a:srgbClr val="24292E"/>
                </a:solidFill>
              </a:rPr>
              <a:t>is used to discover how many instances of a string appear within a block of text, the length of the list returned by the method is always one greater than it should be.</a:t>
            </a:r>
            <a:endParaRPr sz="1200">
              <a:solidFill>
                <a:srgbClr val="24292E"/>
              </a:solidFill>
            </a:endParaRPr>
          </a:p>
          <a:p>
            <a:pPr indent="-304800" lvl="0" marL="457200" rtl="0" algn="l">
              <a:lnSpc>
                <a:spcPct val="150000"/>
              </a:lnSpc>
              <a:spcBef>
                <a:spcPts val="0"/>
              </a:spcBef>
              <a:spcAft>
                <a:spcPts val="0"/>
              </a:spcAft>
              <a:buClr>
                <a:srgbClr val="24292E"/>
              </a:buClr>
              <a:buSzPts val="1200"/>
              <a:buChar char="●"/>
            </a:pPr>
            <a:r>
              <a:rPr lang="en" sz="1200">
                <a:solidFill>
                  <a:srgbClr val="24292E"/>
                </a:solidFill>
              </a:rPr>
              <a:t>Remember that you have to call a function in order to use it. Defining a function is never enough.</a:t>
            </a:r>
            <a:endParaRPr sz="1200">
              <a:solidFill>
                <a:srgbClr val="24292E"/>
              </a:solidFill>
            </a:endParaRPr>
          </a:p>
          <a:p>
            <a:pPr indent="-304800" lvl="0" marL="457200" rtl="0" algn="l">
              <a:lnSpc>
                <a:spcPct val="150000"/>
              </a:lnSpc>
              <a:spcBef>
                <a:spcPts val="0"/>
              </a:spcBef>
              <a:spcAft>
                <a:spcPts val="0"/>
              </a:spcAft>
              <a:buClr>
                <a:srgbClr val="24292E"/>
              </a:buClr>
              <a:buSzPts val="1200"/>
              <a:buChar char="●"/>
            </a:pPr>
            <a:r>
              <a:rPr lang="en" sz="1200">
                <a:solidFill>
                  <a:srgbClr val="24292E"/>
                </a:solidFill>
              </a:rPr>
              <a:t>The script file where you will write your solution has comments that guide you step by step through the code you will need to write.</a:t>
            </a:r>
            <a:endParaRPr sz="1200">
              <a:solidFill>
                <a:srgbClr val="24292E"/>
              </a:solidFill>
            </a:endParaRPr>
          </a:p>
          <a:p>
            <a:pPr indent="0" lvl="0" marL="457200" rtl="0" algn="l">
              <a:spcBef>
                <a:spcPts val="1200"/>
              </a:spcBef>
              <a:spcAft>
                <a:spcPts val="600"/>
              </a:spcAft>
              <a:buNone/>
            </a:pPr>
            <a:r>
              <a:t/>
            </a:r>
            <a:endParaRPr sz="1200">
              <a:solidFill>
                <a:srgbClr val="24292E"/>
              </a:solidFill>
              <a:highlight>
                <a:srgbClr val="FFFFFF"/>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85" name="Google Shape;1185;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6" name="Google Shape;1186;p70"/>
          <p:cNvSpPr txBox="1"/>
          <p:nvPr/>
        </p:nvSpPr>
        <p:spPr>
          <a:xfrm>
            <a:off x="2818450" y="3568675"/>
            <a:ext cx="3893100" cy="7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Light"/>
                <a:ea typeface="Roboto Light"/>
                <a:cs typeface="Roboto Light"/>
                <a:sym typeface="Roboto Light"/>
              </a:rPr>
              <a:t>Word Search</a:t>
            </a:r>
            <a:endParaRPr sz="2400">
              <a:solidFill>
                <a:srgbClr val="990000"/>
              </a:solidFill>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Python: </a:t>
            </a:r>
            <a:r>
              <a:rPr lang="en">
                <a:latin typeface="Roboto Light"/>
                <a:ea typeface="Roboto Light"/>
                <a:cs typeface="Roboto Light"/>
                <a:sym typeface="Roboto Light"/>
              </a:rPr>
              <a:t>Reading and Writing Files</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1026" name="Google Shape;1026;p53"/>
          <p:cNvSpPr txBox="1"/>
          <p:nvPr>
            <p:ph idx="1" type="subTitle"/>
          </p:nvPr>
        </p:nvSpPr>
        <p:spPr>
          <a:xfrm>
            <a:off x="0" y="675975"/>
            <a:ext cx="4727100" cy="220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700"/>
              <a:t>Today we begin using Python on a more advanced scale to write and read data to and from files.</a:t>
            </a:r>
            <a:endParaRPr sz="2700"/>
          </a:p>
        </p:txBody>
      </p:sp>
      <p:sp>
        <p:nvSpPr>
          <p:cNvPr id="1027" name="Google Shape;102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28" name="Google Shape;1028;p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29" name="Google Shape;1029;p53"/>
          <p:cNvPicPr preferRelativeResize="0"/>
          <p:nvPr/>
        </p:nvPicPr>
        <p:blipFill>
          <a:blip r:embed="rId3">
            <a:alphaModFix/>
          </a:blip>
          <a:stretch>
            <a:fillRect/>
          </a:stretch>
        </p:blipFill>
        <p:spPr>
          <a:xfrm>
            <a:off x="4363000" y="791189"/>
            <a:ext cx="3997723" cy="3867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7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Reading CSV Files</a:t>
            </a:r>
            <a:endParaRPr>
              <a:latin typeface="Roboto Mono"/>
              <a:ea typeface="Roboto Mono"/>
              <a:cs typeface="Roboto Mono"/>
              <a:sym typeface="Roboto Mono"/>
            </a:endParaRPr>
          </a:p>
        </p:txBody>
      </p:sp>
      <p:sp>
        <p:nvSpPr>
          <p:cNvPr id="1192" name="Google Shape;1192;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93" name="Google Shape;1193;p7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94" name="Google Shape;1194;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72"/>
          <p:cNvSpPr txBox="1"/>
          <p:nvPr>
            <p:ph idx="1" type="subTitle"/>
          </p:nvPr>
        </p:nvSpPr>
        <p:spPr>
          <a:xfrm>
            <a:off x="0" y="592700"/>
            <a:ext cx="7280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CSV files offer a easier, more organized method for dealing with plain text files.</a:t>
            </a:r>
            <a:endParaRPr>
              <a:solidFill>
                <a:schemeClr val="dk1"/>
              </a:solidFill>
            </a:endParaRPr>
          </a:p>
          <a:p>
            <a:pPr indent="0" lvl="0" marL="0" rtl="0" algn="l">
              <a:spcBef>
                <a:spcPts val="0"/>
              </a:spcBef>
              <a:spcAft>
                <a:spcPts val="0"/>
              </a:spcAft>
              <a:buNone/>
            </a:pPr>
            <a:r>
              <a:t/>
            </a:r>
            <a:endParaRPr/>
          </a:p>
        </p:txBody>
      </p:sp>
      <p:sp>
        <p:nvSpPr>
          <p:cNvPr id="1200" name="Google Shape;1200;p72"/>
          <p:cNvSpPr txBox="1"/>
          <p:nvPr>
            <p:ph idx="2" type="body"/>
          </p:nvPr>
        </p:nvSpPr>
        <p:spPr>
          <a:xfrm>
            <a:off x="0" y="1300475"/>
            <a:ext cx="6699600" cy="38430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1000">
                <a:solidFill>
                  <a:srgbClr val="6A737D"/>
                </a:solidFill>
                <a:latin typeface="Courier"/>
                <a:ea typeface="Courier"/>
                <a:cs typeface="Courier"/>
                <a:sym typeface="Courier"/>
              </a:rPr>
              <a:t># Connect to the file and read in the text it contains</a:t>
            </a:r>
            <a:endParaRPr sz="10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000">
                <a:solidFill>
                  <a:srgbClr val="24292E"/>
                </a:solidFill>
                <a:latin typeface="Courier"/>
                <a:ea typeface="Courier"/>
                <a:cs typeface="Courier"/>
                <a:sym typeface="Courier"/>
              </a:rPr>
              <a:t>wrestling_csv </a:t>
            </a:r>
            <a:r>
              <a:rPr lang="en" sz="1000">
                <a:solidFill>
                  <a:srgbClr val="D73A49"/>
                </a:solidFill>
                <a:latin typeface="Courier"/>
                <a:ea typeface="Courier"/>
                <a:cs typeface="Courier"/>
                <a:sym typeface="Courier"/>
              </a:rPr>
              <a:t>=</a:t>
            </a:r>
            <a:r>
              <a:rPr lang="en" sz="1000">
                <a:solidFill>
                  <a:srgbClr val="24292E"/>
                </a:solidFill>
                <a:latin typeface="Courier"/>
                <a:ea typeface="Courier"/>
                <a:cs typeface="Courier"/>
                <a:sym typeface="Courier"/>
              </a:rPr>
              <a:t> </a:t>
            </a:r>
            <a:r>
              <a:rPr lang="en" sz="1000">
                <a:solidFill>
                  <a:srgbClr val="005CC5"/>
                </a:solidFill>
                <a:latin typeface="Courier"/>
                <a:ea typeface="Courier"/>
                <a:cs typeface="Courier"/>
                <a:sym typeface="Courier"/>
              </a:rPr>
              <a:t>open</a:t>
            </a:r>
            <a:r>
              <a:rPr lang="en" sz="1000">
                <a:solidFill>
                  <a:srgbClr val="24292E"/>
                </a:solidFill>
                <a:latin typeface="Courier"/>
                <a:ea typeface="Courier"/>
                <a:cs typeface="Courier"/>
                <a:sym typeface="Courier"/>
              </a:rPr>
              <a:t>(</a:t>
            </a:r>
            <a:r>
              <a:rPr lang="en" sz="1000">
                <a:solidFill>
                  <a:srgbClr val="032F62"/>
                </a:solidFill>
                <a:latin typeface="Courier"/>
                <a:ea typeface="Courier"/>
                <a:cs typeface="Courier"/>
                <a:sym typeface="Courier"/>
              </a:rPr>
              <a:t>"WWE-Data-2016.csv"</a:t>
            </a:r>
            <a:r>
              <a:rPr lang="en" sz="1000">
                <a:solidFill>
                  <a:srgbClr val="24292E"/>
                </a:solidFill>
                <a:latin typeface="Courier"/>
                <a:ea typeface="Courier"/>
                <a:cs typeface="Courier"/>
                <a:sym typeface="Courier"/>
              </a:rPr>
              <a:t>, </a:t>
            </a:r>
            <a:r>
              <a:rPr lang="en" sz="1000">
                <a:solidFill>
                  <a:srgbClr val="032F62"/>
                </a:solidFill>
                <a:latin typeface="Courier"/>
                <a:ea typeface="Courier"/>
                <a:cs typeface="Courier"/>
                <a:sym typeface="Courier"/>
              </a:rPr>
              <a:t>"r"</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000">
                <a:solidFill>
                  <a:srgbClr val="24292E"/>
                </a:solidFill>
                <a:latin typeface="Courier"/>
                <a:ea typeface="Courier"/>
                <a:cs typeface="Courier"/>
                <a:sym typeface="Courier"/>
              </a:rPr>
              <a:t>wrestling_text </a:t>
            </a:r>
            <a:r>
              <a:rPr lang="en" sz="1000">
                <a:solidFill>
                  <a:srgbClr val="D73A49"/>
                </a:solidFill>
                <a:latin typeface="Courier"/>
                <a:ea typeface="Courier"/>
                <a:cs typeface="Courier"/>
                <a:sym typeface="Courier"/>
              </a:rPr>
              <a:t>=</a:t>
            </a:r>
            <a:r>
              <a:rPr lang="en" sz="1000">
                <a:solidFill>
                  <a:srgbClr val="24292E"/>
                </a:solidFill>
                <a:latin typeface="Courier"/>
                <a:ea typeface="Courier"/>
                <a:cs typeface="Courier"/>
                <a:sym typeface="Courier"/>
              </a:rPr>
              <a:t> wrestling_csv.read()</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br>
              <a:rPr lang="en" sz="1000">
                <a:solidFill>
                  <a:srgbClr val="24292E"/>
                </a:solidFill>
                <a:latin typeface="Courier"/>
                <a:ea typeface="Courier"/>
                <a:cs typeface="Courier"/>
                <a:sym typeface="Courier"/>
              </a:rPr>
            </a:br>
            <a:r>
              <a:rPr lang="en" sz="1000">
                <a:solidFill>
                  <a:srgbClr val="6A737D"/>
                </a:solidFill>
                <a:latin typeface="Courier"/>
                <a:ea typeface="Courier"/>
                <a:cs typeface="Courier"/>
                <a:sym typeface="Courier"/>
              </a:rPr>
              <a:t># Since a CSV is broken into rows and columns, it will need to be split twice</a:t>
            </a:r>
            <a:endParaRPr sz="10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000">
                <a:solidFill>
                  <a:srgbClr val="6A737D"/>
                </a:solidFill>
                <a:latin typeface="Courier"/>
                <a:ea typeface="Courier"/>
                <a:cs typeface="Courier"/>
                <a:sym typeface="Courier"/>
              </a:rPr>
              <a:t># The first split is to break the original text into rows by splitting on each new line</a:t>
            </a:r>
            <a:endParaRPr sz="10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000">
                <a:solidFill>
                  <a:srgbClr val="24292E"/>
                </a:solidFill>
                <a:latin typeface="Courier"/>
                <a:ea typeface="Courier"/>
                <a:cs typeface="Courier"/>
                <a:sym typeface="Courier"/>
              </a:rPr>
              <a:t>wrestling_rows </a:t>
            </a:r>
            <a:r>
              <a:rPr lang="en" sz="1000">
                <a:solidFill>
                  <a:srgbClr val="D73A49"/>
                </a:solidFill>
                <a:latin typeface="Courier"/>
                <a:ea typeface="Courier"/>
                <a:cs typeface="Courier"/>
                <a:sym typeface="Courier"/>
              </a:rPr>
              <a:t>=</a:t>
            </a:r>
            <a:r>
              <a:rPr lang="en" sz="1000">
                <a:solidFill>
                  <a:srgbClr val="24292E"/>
                </a:solidFill>
                <a:latin typeface="Courier"/>
                <a:ea typeface="Courier"/>
                <a:cs typeface="Courier"/>
                <a:sym typeface="Courier"/>
              </a:rPr>
              <a:t> wrestling_text.split(</a:t>
            </a:r>
            <a:r>
              <a:rPr lang="en" sz="1000">
                <a:solidFill>
                  <a:srgbClr val="032F62"/>
                </a:solidFill>
                <a:latin typeface="Courier"/>
                <a:ea typeface="Courier"/>
                <a:cs typeface="Courier"/>
                <a:sym typeface="Courier"/>
              </a:rPr>
              <a:t>"\n"</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(wrestling_rows[</a:t>
            </a:r>
            <a:r>
              <a:rPr lang="en" sz="1000">
                <a:solidFill>
                  <a:srgbClr val="005CC5"/>
                </a:solidFill>
                <a:latin typeface="Courier"/>
                <a:ea typeface="Courier"/>
                <a:cs typeface="Courier"/>
                <a:sym typeface="Courier"/>
              </a:rPr>
              <a:t>0</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(wrestling_rows[</a:t>
            </a:r>
            <a:r>
              <a:rPr lang="en" sz="1000">
                <a:solidFill>
                  <a:srgbClr val="005CC5"/>
                </a:solidFill>
                <a:latin typeface="Courier"/>
                <a:ea typeface="Courier"/>
                <a:cs typeface="Courier"/>
                <a:sym typeface="Courier"/>
              </a:rPr>
              <a:t>1</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(wrestling_rows[</a:t>
            </a:r>
            <a:r>
              <a:rPr lang="en" sz="1000">
                <a:solidFill>
                  <a:srgbClr val="005CC5"/>
                </a:solidFill>
                <a:latin typeface="Courier"/>
                <a:ea typeface="Courier"/>
                <a:cs typeface="Courier"/>
                <a:sym typeface="Courier"/>
              </a:rPr>
              <a:t>2</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(wrestling_rows[</a:t>
            </a:r>
            <a:r>
              <a:rPr lang="en" sz="1000">
                <a:solidFill>
                  <a:srgbClr val="005CC5"/>
                </a:solidFill>
                <a:latin typeface="Courier"/>
                <a:ea typeface="Courier"/>
                <a:cs typeface="Courier"/>
                <a:sym typeface="Courier"/>
              </a:rPr>
              <a:t>3</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a:t>
            </a:r>
            <a:r>
              <a:rPr lang="en" sz="1000">
                <a:solidFill>
                  <a:srgbClr val="032F62"/>
                </a:solidFill>
                <a:latin typeface="Courier"/>
                <a:ea typeface="Courier"/>
                <a:cs typeface="Courier"/>
                <a:sym typeface="Courier"/>
              </a:rPr>
              <a:t>"-----------"</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201" name="Google Shape;1201;p72"/>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200"/>
              <a:t>A CSV is basically a text-formatted table, meaning that each piece of data is stored within a specific column and row.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CSV files can be opened in the exact same way as a text file.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Simply pass the path to the CSV into the open (  ) function and save the file object returned to a variable.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02" name="Google Shape;1202;p72"/>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CSV Files</a:t>
            </a:r>
            <a:endParaRPr/>
          </a:p>
        </p:txBody>
      </p:sp>
      <p:sp>
        <p:nvSpPr>
          <p:cNvPr id="1203" name="Google Shape;1203;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4" name="Google Shape;1204;p7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5" name="Google Shape;1205;p72"/>
          <p:cNvSpPr/>
          <p:nvPr/>
        </p:nvSpPr>
        <p:spPr>
          <a:xfrm>
            <a:off x="360800" y="1513250"/>
            <a:ext cx="4273800" cy="4164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9" name="Shape 1209"/>
        <p:cNvGrpSpPr/>
        <p:nvPr/>
      </p:nvGrpSpPr>
      <p:grpSpPr>
        <a:xfrm>
          <a:off x="0" y="0"/>
          <a:ext cx="0" cy="0"/>
          <a:chOff x="0" y="0"/>
          <a:chExt cx="0" cy="0"/>
        </a:xfrm>
      </p:grpSpPr>
      <p:sp>
        <p:nvSpPr>
          <p:cNvPr id="1210" name="Google Shape;1210;p73"/>
          <p:cNvSpPr txBox="1"/>
          <p:nvPr>
            <p:ph idx="1" type="subTitle"/>
          </p:nvPr>
        </p:nvSpPr>
        <p:spPr>
          <a:xfrm>
            <a:off x="0" y="592700"/>
            <a:ext cx="7280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solidFill>
                  <a:schemeClr val="dk1"/>
                </a:solidFill>
              </a:rPr>
              <a:t>Splitting</a:t>
            </a:r>
            <a:r>
              <a:rPr i="1" lang="en">
                <a:solidFill>
                  <a:schemeClr val="dk1"/>
                </a:solidFill>
              </a:rPr>
              <a:t> CSV files:</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
        <p:nvSpPr>
          <p:cNvPr id="1211" name="Google Shape;1211;p73"/>
          <p:cNvSpPr txBox="1"/>
          <p:nvPr>
            <p:ph idx="2" type="body"/>
          </p:nvPr>
        </p:nvSpPr>
        <p:spPr>
          <a:xfrm>
            <a:off x="-12425" y="1180225"/>
            <a:ext cx="6699600" cy="38430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1000">
                <a:solidFill>
                  <a:srgbClr val="6A737D"/>
                </a:solidFill>
                <a:latin typeface="Courier"/>
                <a:ea typeface="Courier"/>
                <a:cs typeface="Courier"/>
                <a:sym typeface="Courier"/>
              </a:rPr>
              <a:t># The first split is to break the original text into rows by splitting on each new line</a:t>
            </a:r>
            <a:endParaRPr sz="10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24292E"/>
                </a:solidFill>
                <a:latin typeface="Courier"/>
                <a:ea typeface="Courier"/>
                <a:cs typeface="Courier"/>
                <a:sym typeface="Courier"/>
              </a:rPr>
              <a:t>wrestling_rows </a:t>
            </a:r>
            <a:r>
              <a:rPr lang="en" sz="1000">
                <a:solidFill>
                  <a:srgbClr val="D73A49"/>
                </a:solidFill>
                <a:latin typeface="Courier"/>
                <a:ea typeface="Courier"/>
                <a:cs typeface="Courier"/>
                <a:sym typeface="Courier"/>
              </a:rPr>
              <a:t>=</a:t>
            </a:r>
            <a:r>
              <a:rPr lang="en" sz="1000">
                <a:solidFill>
                  <a:srgbClr val="24292E"/>
                </a:solidFill>
                <a:latin typeface="Courier"/>
                <a:ea typeface="Courier"/>
                <a:cs typeface="Courier"/>
                <a:sym typeface="Courier"/>
              </a:rPr>
              <a:t> wrestling_text.split(</a:t>
            </a:r>
            <a:r>
              <a:rPr lang="en" sz="1000">
                <a:solidFill>
                  <a:srgbClr val="032F62"/>
                </a:solidFill>
                <a:latin typeface="Courier"/>
                <a:ea typeface="Courier"/>
                <a:cs typeface="Courier"/>
                <a:sym typeface="Courier"/>
              </a:rPr>
              <a:t>"\n"</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(wrestling_rows[</a:t>
            </a:r>
            <a:r>
              <a:rPr lang="en" sz="1000">
                <a:solidFill>
                  <a:srgbClr val="005CC5"/>
                </a:solidFill>
                <a:latin typeface="Courier"/>
                <a:ea typeface="Courier"/>
                <a:cs typeface="Courier"/>
                <a:sym typeface="Courier"/>
              </a:rPr>
              <a:t>0</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(wrestling_rows[</a:t>
            </a:r>
            <a:r>
              <a:rPr lang="en" sz="1000">
                <a:solidFill>
                  <a:srgbClr val="005CC5"/>
                </a:solidFill>
                <a:latin typeface="Courier"/>
                <a:ea typeface="Courier"/>
                <a:cs typeface="Courier"/>
                <a:sym typeface="Courier"/>
              </a:rPr>
              <a:t>1</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(wrestling_rows[</a:t>
            </a:r>
            <a:r>
              <a:rPr lang="en" sz="1000">
                <a:solidFill>
                  <a:srgbClr val="005CC5"/>
                </a:solidFill>
                <a:latin typeface="Courier"/>
                <a:ea typeface="Courier"/>
                <a:cs typeface="Courier"/>
                <a:sym typeface="Courier"/>
              </a:rPr>
              <a:t>2</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(wrestling_rows[</a:t>
            </a:r>
            <a:r>
              <a:rPr lang="en" sz="1000">
                <a:solidFill>
                  <a:srgbClr val="005CC5"/>
                </a:solidFill>
                <a:latin typeface="Courier"/>
                <a:ea typeface="Courier"/>
                <a:cs typeface="Courier"/>
                <a:sym typeface="Courier"/>
              </a:rPr>
              <a:t>3</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a:t>
            </a:r>
            <a:r>
              <a:rPr lang="en" sz="1000">
                <a:solidFill>
                  <a:srgbClr val="032F62"/>
                </a:solidFill>
                <a:latin typeface="Courier"/>
                <a:ea typeface="Courier"/>
                <a:cs typeface="Courier"/>
                <a:sym typeface="Courier"/>
              </a:rPr>
              <a:t>"-----------"</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6A737D"/>
                </a:solidFill>
                <a:latin typeface="Courier"/>
                <a:ea typeface="Courier"/>
                <a:cs typeface="Courier"/>
                <a:sym typeface="Courier"/>
              </a:rPr>
              <a:t># The next split will then split the row into its respective columns on commas</a:t>
            </a:r>
            <a:endParaRPr sz="10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24292E"/>
                </a:solidFill>
                <a:latin typeface="Courier"/>
                <a:ea typeface="Courier"/>
                <a:cs typeface="Courier"/>
                <a:sym typeface="Courier"/>
              </a:rPr>
              <a:t>wrestling_cells </a:t>
            </a:r>
            <a:r>
              <a:rPr lang="en" sz="1000">
                <a:solidFill>
                  <a:srgbClr val="D73A49"/>
                </a:solidFill>
                <a:latin typeface="Courier"/>
                <a:ea typeface="Courier"/>
                <a:cs typeface="Courier"/>
                <a:sym typeface="Courier"/>
              </a:rPr>
              <a:t>=</a:t>
            </a:r>
            <a:r>
              <a:rPr lang="en" sz="1000">
                <a:solidFill>
                  <a:srgbClr val="24292E"/>
                </a:solidFill>
                <a:latin typeface="Courier"/>
                <a:ea typeface="Courier"/>
                <a:cs typeface="Courier"/>
                <a:sym typeface="Courier"/>
              </a:rPr>
              <a:t> wrestling_rows[</a:t>
            </a:r>
            <a:r>
              <a:rPr lang="en" sz="1000">
                <a:solidFill>
                  <a:srgbClr val="005CC5"/>
                </a:solidFill>
                <a:latin typeface="Courier"/>
                <a:ea typeface="Courier"/>
                <a:cs typeface="Courier"/>
                <a:sym typeface="Courier"/>
              </a:rPr>
              <a:t>0</a:t>
            </a:r>
            <a:r>
              <a:rPr lang="en" sz="1000">
                <a:solidFill>
                  <a:srgbClr val="24292E"/>
                </a:solidFill>
                <a:latin typeface="Courier"/>
                <a:ea typeface="Courier"/>
                <a:cs typeface="Courier"/>
                <a:sym typeface="Courier"/>
              </a:rPr>
              <a:t>].split(</a:t>
            </a:r>
            <a:r>
              <a:rPr lang="en" sz="1000">
                <a:solidFill>
                  <a:srgbClr val="032F62"/>
                </a:solidFill>
                <a:latin typeface="Courier"/>
                <a:ea typeface="Courier"/>
                <a:cs typeface="Courier"/>
                <a:sym typeface="Courier"/>
              </a:rPr>
              <a:t>","</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(wrestling_cells[</a:t>
            </a:r>
            <a:r>
              <a:rPr lang="en" sz="1000">
                <a:solidFill>
                  <a:srgbClr val="005CC5"/>
                </a:solidFill>
                <a:latin typeface="Courier"/>
                <a:ea typeface="Courier"/>
                <a:cs typeface="Courier"/>
                <a:sym typeface="Courier"/>
              </a:rPr>
              <a:t>0</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(wrestling_cells[</a:t>
            </a:r>
            <a:r>
              <a:rPr lang="en" sz="1000">
                <a:solidFill>
                  <a:srgbClr val="005CC5"/>
                </a:solidFill>
                <a:latin typeface="Courier"/>
                <a:ea typeface="Courier"/>
                <a:cs typeface="Courier"/>
                <a:sym typeface="Courier"/>
              </a:rPr>
              <a:t>1</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(wrestling_cells[</a:t>
            </a:r>
            <a:r>
              <a:rPr lang="en" sz="1000">
                <a:solidFill>
                  <a:srgbClr val="005CC5"/>
                </a:solidFill>
                <a:latin typeface="Courier"/>
                <a:ea typeface="Courier"/>
                <a:cs typeface="Courier"/>
                <a:sym typeface="Courier"/>
              </a:rPr>
              <a:t>2</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000">
                <a:solidFill>
                  <a:srgbClr val="005CC5"/>
                </a:solidFill>
                <a:latin typeface="Courier"/>
                <a:ea typeface="Courier"/>
                <a:cs typeface="Courier"/>
                <a:sym typeface="Courier"/>
              </a:rPr>
              <a:t>print</a:t>
            </a:r>
            <a:r>
              <a:rPr lang="en" sz="1000">
                <a:solidFill>
                  <a:srgbClr val="24292E"/>
                </a:solidFill>
                <a:latin typeface="Courier"/>
                <a:ea typeface="Courier"/>
                <a:cs typeface="Courier"/>
                <a:sym typeface="Courier"/>
              </a:rPr>
              <a:t>(wrestling_cells[</a:t>
            </a:r>
            <a:r>
              <a:rPr lang="en" sz="1000">
                <a:solidFill>
                  <a:srgbClr val="005CC5"/>
                </a:solidFill>
                <a:latin typeface="Courier"/>
                <a:ea typeface="Courier"/>
                <a:cs typeface="Courier"/>
                <a:sym typeface="Courier"/>
              </a:rPr>
              <a:t>3</a:t>
            </a:r>
            <a:r>
              <a:rPr lang="en" sz="1000">
                <a:solidFill>
                  <a:srgbClr val="24292E"/>
                </a:solidFill>
                <a:latin typeface="Courier"/>
                <a:ea typeface="Courier"/>
                <a:cs typeface="Courier"/>
                <a:sym typeface="Courier"/>
              </a:rPr>
              <a:t>])</a:t>
            </a:r>
            <a:endParaRPr sz="10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br>
              <a:rPr lang="en" sz="1000">
                <a:solidFill>
                  <a:srgbClr val="24292E"/>
                </a:solidFill>
                <a:highlight>
                  <a:srgbClr val="FFFFFF"/>
                </a:highlight>
                <a:latin typeface="Courier"/>
                <a:ea typeface="Courier"/>
                <a:cs typeface="Courier"/>
                <a:sym typeface="Courier"/>
              </a:rPr>
            </a:br>
            <a:endParaRPr sz="10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None/>
            </a:pPr>
            <a:r>
              <a:t/>
            </a:r>
            <a:endParaRPr sz="1000">
              <a:solidFill>
                <a:srgbClr val="24292E"/>
              </a:solidFill>
              <a:latin typeface="Courier"/>
              <a:ea typeface="Courier"/>
              <a:cs typeface="Courier"/>
              <a:sym typeface="Courier"/>
            </a:endParaRPr>
          </a:p>
          <a:p>
            <a:pPr indent="0" lvl="0" marL="0" rtl="0" algn="l">
              <a:spcBef>
                <a:spcPts val="0"/>
              </a:spcBef>
              <a:spcAft>
                <a:spcPts val="800"/>
              </a:spcAft>
              <a:buNone/>
            </a:pPr>
            <a:r>
              <a:t/>
            </a:r>
            <a:endParaRPr sz="1000"/>
          </a:p>
        </p:txBody>
      </p:sp>
      <p:sp>
        <p:nvSpPr>
          <p:cNvPr id="1212" name="Google Shape;1212;p73"/>
          <p:cNvSpPr txBox="1"/>
          <p:nvPr>
            <p:ph idx="3" type="subTitle"/>
          </p:nvPr>
        </p:nvSpPr>
        <p:spPr>
          <a:xfrm>
            <a:off x="7058425" y="910475"/>
            <a:ext cx="1811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300"/>
              <a:t>Since a CSV is </a:t>
            </a:r>
            <a:r>
              <a:rPr lang="en" sz="1300"/>
              <a:t>broken</a:t>
            </a:r>
            <a:r>
              <a:rPr lang="en" sz="1300"/>
              <a:t> into rows and columns, it will need to be split twice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Use </a:t>
            </a:r>
            <a:endParaRPr sz="1300"/>
          </a:p>
          <a:p>
            <a:pPr indent="0" lvl="0" marL="0" rtl="0" algn="l">
              <a:spcBef>
                <a:spcPts val="0"/>
              </a:spcBef>
              <a:spcAft>
                <a:spcPts val="0"/>
              </a:spcAft>
              <a:buNone/>
            </a:pPr>
            <a:r>
              <a:rPr lang="en" sz="1300"/>
              <a:t>st</a:t>
            </a:r>
            <a:r>
              <a:rPr lang="en" sz="1300">
                <a:latin typeface="Roboto Mono"/>
                <a:ea typeface="Roboto Mono"/>
                <a:cs typeface="Roboto Mono"/>
                <a:sym typeface="Roboto Mono"/>
              </a:rPr>
              <a:t>ring.split( )</a:t>
            </a:r>
            <a:r>
              <a:rPr lang="en" sz="1300"/>
              <a:t> to break the data down into more </a:t>
            </a:r>
            <a:r>
              <a:rPr lang="en" sz="1300"/>
              <a:t>manageable chunks. </a:t>
            </a:r>
            <a:endParaRPr sz="1300"/>
          </a:p>
          <a:p>
            <a:pPr indent="0" lvl="0" marL="0" rtl="0" algn="l">
              <a:spcBef>
                <a:spcPts val="0"/>
              </a:spcBef>
              <a:spcAft>
                <a:spcPts val="0"/>
              </a:spcAft>
              <a:buNone/>
            </a:pPr>
            <a:r>
              <a:rPr lang="en" sz="1300"/>
              <a:t> </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13" name="Google Shape;1213;p73"/>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CSV Files</a:t>
            </a:r>
            <a:endParaRPr/>
          </a:p>
        </p:txBody>
      </p:sp>
      <p:sp>
        <p:nvSpPr>
          <p:cNvPr id="1214" name="Google Shape;1214;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5" name="Google Shape;1215;p7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6" name="Google Shape;1216;p73"/>
          <p:cNvSpPr/>
          <p:nvPr/>
        </p:nvSpPr>
        <p:spPr>
          <a:xfrm>
            <a:off x="407050" y="1558750"/>
            <a:ext cx="3422700" cy="2268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3"/>
          <p:cNvSpPr/>
          <p:nvPr/>
        </p:nvSpPr>
        <p:spPr>
          <a:xfrm>
            <a:off x="407050" y="3552075"/>
            <a:ext cx="3589500" cy="2268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23" name="Google Shape;1223;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4" name="Google Shape;1224;p7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225" name="Google Shape;1225;p7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The User List</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be given a CSV file with usernames, passwords, and a list of IP addresses that users are regularly connected to. </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You will read in the CSV, break into parts, and then create a Python dictionary version of the CSV.</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a:t>
            </a:r>
            <a:endParaRPr b="1" sz="1800">
              <a:solidFill>
                <a:schemeClr val="dk1"/>
              </a:solidFill>
            </a:endParaRPr>
          </a:p>
          <a:p>
            <a:pPr indent="0" lvl="0" marL="0" rtl="0" algn="l">
              <a:spcBef>
                <a:spcPts val="8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31" name="Google Shape;1231;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Light"/>
                <a:ea typeface="Roboto Light"/>
                <a:cs typeface="Roboto Light"/>
                <a:sym typeface="Roboto Light"/>
              </a:rPr>
              <a:t>The User List</a:t>
            </a:r>
            <a:endParaRPr>
              <a:latin typeface="Roboto Light"/>
              <a:ea typeface="Roboto Light"/>
              <a:cs typeface="Roboto Light"/>
              <a:sym typeface="Roboto Light"/>
            </a:endParaRPr>
          </a:p>
        </p:txBody>
      </p:sp>
      <p:sp>
        <p:nvSpPr>
          <p:cNvPr id="1232" name="Google Shape;1232;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1233" name="Google Shape;1233;p75"/>
          <p:cNvSpPr txBox="1"/>
          <p:nvPr>
            <p:ph idx="2" type="body"/>
          </p:nvPr>
        </p:nvSpPr>
        <p:spPr>
          <a:xfrm>
            <a:off x="175" y="1284250"/>
            <a:ext cx="3848100" cy="3199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200">
                <a:solidFill>
                  <a:srgbClr val="24292E"/>
                </a:solidFill>
              </a:rPr>
              <a:t>In this activity, you have been given a CSV file with usernames, passwords, and a list of IP addresses that these users are regularly connecting to. </a:t>
            </a:r>
            <a:endParaRPr sz="1200">
              <a:solidFill>
                <a:srgbClr val="24292E"/>
              </a:solidFill>
            </a:endParaRPr>
          </a:p>
          <a:p>
            <a:pPr indent="0" lvl="0" marL="0" rtl="0" algn="l">
              <a:spcBef>
                <a:spcPts val="800"/>
              </a:spcBef>
              <a:spcAft>
                <a:spcPts val="0"/>
              </a:spcAft>
              <a:buNone/>
            </a:pPr>
            <a:r>
              <a:rPr lang="en" sz="1200">
                <a:solidFill>
                  <a:srgbClr val="24292E"/>
                </a:solidFill>
              </a:rPr>
              <a:t>Your job is to identify the users who are connecting to your company's private server and print out their information to the terminal. </a:t>
            </a:r>
            <a:endParaRPr sz="1200">
              <a:solidFill>
                <a:srgbClr val="24292E"/>
              </a:solidFill>
            </a:endParaRPr>
          </a:p>
          <a:p>
            <a:pPr indent="0" lvl="0" marL="0" rtl="0" algn="l">
              <a:spcBef>
                <a:spcPts val="800"/>
              </a:spcBef>
              <a:spcAft>
                <a:spcPts val="0"/>
              </a:spcAft>
              <a:buNone/>
            </a:pPr>
            <a:r>
              <a:rPr lang="en" sz="1200">
                <a:solidFill>
                  <a:srgbClr val="24292E"/>
                </a:solidFill>
              </a:rPr>
              <a:t>You will code your solution in the ReadUserList.py file.</a:t>
            </a:r>
            <a:endParaRPr sz="1200">
              <a:solidFill>
                <a:srgbClr val="24292E"/>
              </a:solidFill>
            </a:endParaRPr>
          </a:p>
          <a:p>
            <a:pPr indent="0" lvl="0" marL="0" rtl="0" algn="l">
              <a:spcBef>
                <a:spcPts val="800"/>
              </a:spcBef>
              <a:spcAft>
                <a:spcPts val="0"/>
              </a:spcAft>
              <a:buNone/>
            </a:pPr>
            <a:r>
              <a:t/>
            </a:r>
            <a:endParaRPr sz="1200">
              <a:solidFill>
                <a:srgbClr val="24292E"/>
              </a:solidFill>
            </a:endParaRPr>
          </a:p>
          <a:p>
            <a:pPr indent="0" lvl="0" marL="0" rtl="0" algn="l">
              <a:spcBef>
                <a:spcPts val="800"/>
              </a:spcBef>
              <a:spcAft>
                <a:spcPts val="0"/>
              </a:spcAft>
              <a:buClr>
                <a:schemeClr val="dk1"/>
              </a:buClr>
              <a:buSzPts val="1100"/>
              <a:buFont typeface="Arial"/>
              <a:buNone/>
            </a:pPr>
            <a:r>
              <a:rPr lang="en" sz="1200">
                <a:solidFill>
                  <a:srgbClr val="24292E"/>
                </a:solidFill>
                <a:latin typeface="Arial"/>
                <a:ea typeface="Arial"/>
                <a:cs typeface="Arial"/>
                <a:sym typeface="Arial"/>
              </a:rPr>
              <a:t>The company's private server is </a:t>
            </a:r>
            <a:r>
              <a:rPr lang="en" sz="1000">
                <a:solidFill>
                  <a:srgbClr val="24292E"/>
                </a:solidFill>
                <a:latin typeface="Courier"/>
                <a:ea typeface="Courier"/>
                <a:cs typeface="Courier"/>
                <a:sym typeface="Courier"/>
              </a:rPr>
              <a:t>229.62.232.190</a:t>
            </a:r>
            <a:endParaRPr sz="1200">
              <a:solidFill>
                <a:srgbClr val="24292E"/>
              </a:solidFill>
            </a:endParaRPr>
          </a:p>
          <a:p>
            <a:pPr indent="0" lvl="0" marL="0" rtl="0" algn="l">
              <a:spcBef>
                <a:spcPts val="800"/>
              </a:spcBef>
              <a:spcAft>
                <a:spcPts val="800"/>
              </a:spcAft>
              <a:buNone/>
            </a:pPr>
            <a:r>
              <a:t/>
            </a:r>
            <a:endParaRPr sz="1200">
              <a:solidFill>
                <a:srgbClr val="24292E"/>
              </a:solidFill>
            </a:endParaRPr>
          </a:p>
        </p:txBody>
      </p:sp>
      <p:sp>
        <p:nvSpPr>
          <p:cNvPr id="1234" name="Google Shape;1234;p7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235" name="Google Shape;1235;p7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36" name="Google Shape;1236;p75"/>
          <p:cNvPicPr preferRelativeResize="0"/>
          <p:nvPr/>
        </p:nvPicPr>
        <p:blipFill>
          <a:blip r:embed="rId3">
            <a:alphaModFix/>
          </a:blip>
          <a:stretch>
            <a:fillRect/>
          </a:stretch>
        </p:blipFill>
        <p:spPr>
          <a:xfrm>
            <a:off x="6235100" y="715450"/>
            <a:ext cx="1859450" cy="3916100"/>
          </a:xfrm>
          <a:prstGeom prst="rect">
            <a:avLst/>
          </a:prstGeom>
          <a:noFill/>
          <a:ln>
            <a:noFill/>
          </a:ln>
        </p:spPr>
      </p:pic>
      <p:sp>
        <p:nvSpPr>
          <p:cNvPr id="1237" name="Google Shape;1237;p75"/>
          <p:cNvSpPr txBox="1"/>
          <p:nvPr/>
        </p:nvSpPr>
        <p:spPr>
          <a:xfrm>
            <a:off x="3733550" y="908150"/>
            <a:ext cx="2294100" cy="3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24292E"/>
              </a:solidFill>
              <a:latin typeface="Courier"/>
              <a:ea typeface="Courier"/>
              <a:cs typeface="Courier"/>
              <a:sym typeface="Courier"/>
            </a:endParaRPr>
          </a:p>
          <a:p>
            <a:pPr indent="0" lvl="0" marL="0" rtl="0" algn="l">
              <a:spcBef>
                <a:spcPts val="800"/>
              </a:spcBef>
              <a:spcAft>
                <a:spcPts val="0"/>
              </a:spcAft>
              <a:buNone/>
            </a:pPr>
            <a:r>
              <a:t/>
            </a:r>
            <a:endParaRPr sz="1000">
              <a:solidFill>
                <a:srgbClr val="24292E"/>
              </a:solidFill>
              <a:latin typeface="Courier"/>
              <a:ea typeface="Courier"/>
              <a:cs typeface="Courier"/>
              <a:sym typeface="Courier"/>
            </a:endParaRPr>
          </a:p>
          <a:p>
            <a:pPr indent="0" lvl="0" marL="0" rtl="0" algn="l">
              <a:spcBef>
                <a:spcPts val="800"/>
              </a:spcBef>
              <a:spcAft>
                <a:spcPts val="800"/>
              </a:spcAft>
              <a:buClr>
                <a:schemeClr val="dk1"/>
              </a:buClr>
              <a:buSzPts val="1100"/>
              <a:buFont typeface="Arial"/>
              <a:buNone/>
            </a:pPr>
            <a:r>
              <a:rPr lang="en" sz="1200">
                <a:solidFill>
                  <a:srgbClr val="24292E"/>
                </a:solidFill>
                <a:latin typeface="Roboto Light"/>
                <a:ea typeface="Roboto Light"/>
                <a:cs typeface="Roboto Light"/>
                <a:sym typeface="Roboto Light"/>
              </a:rPr>
              <a:t>The user’s information should be printed out in this format: </a:t>
            </a:r>
            <a:endParaRPr sz="1200">
              <a:solidFill>
                <a:srgbClr val="24292E"/>
              </a:solidFill>
              <a:latin typeface="Roboto Light"/>
              <a:ea typeface="Roboto Light"/>
              <a:cs typeface="Roboto Light"/>
              <a:sym typeface="Roboto Light"/>
            </a:endParaRPr>
          </a:p>
        </p:txBody>
      </p:sp>
      <p:sp>
        <p:nvSpPr>
          <p:cNvPr id="1238" name="Google Shape;1238;p75"/>
          <p:cNvSpPr/>
          <p:nvPr/>
        </p:nvSpPr>
        <p:spPr>
          <a:xfrm>
            <a:off x="4361288" y="1927603"/>
            <a:ext cx="1038600" cy="640800"/>
          </a:xfrm>
          <a:prstGeom prst="rightArrow">
            <a:avLst>
              <a:gd fmla="val 45568" name="adj1"/>
              <a:gd fmla="val 51437"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sp>
        <p:nvSpPr>
          <p:cNvPr id="1243" name="Google Shape;124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4" name="Google Shape;1244;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5" name="Google Shape;1245;p76"/>
          <p:cNvSpPr txBox="1"/>
          <p:nvPr/>
        </p:nvSpPr>
        <p:spPr>
          <a:xfrm>
            <a:off x="2818450" y="3568675"/>
            <a:ext cx="3893100" cy="7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Light"/>
                <a:ea typeface="Roboto Light"/>
                <a:cs typeface="Roboto Light"/>
                <a:sym typeface="Roboto Light"/>
              </a:rPr>
              <a:t>The User List</a:t>
            </a:r>
            <a:endParaRPr sz="2400">
              <a:solidFill>
                <a:srgbClr val="990000"/>
              </a:solidFill>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7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Writing Files</a:t>
            </a:r>
            <a:endParaRPr>
              <a:latin typeface="Roboto Mono"/>
              <a:ea typeface="Roboto Mono"/>
              <a:cs typeface="Roboto Mono"/>
              <a:sym typeface="Roboto Mono"/>
            </a:endParaRPr>
          </a:p>
        </p:txBody>
      </p:sp>
      <p:sp>
        <p:nvSpPr>
          <p:cNvPr id="1256" name="Google Shape;1256;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57" name="Google Shape;1257;p7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58" name="Google Shape;1258;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79"/>
          <p:cNvSpPr txBox="1"/>
          <p:nvPr>
            <p:ph idx="1" type="subTitle"/>
          </p:nvPr>
        </p:nvSpPr>
        <p:spPr>
          <a:xfrm>
            <a:off x="25" y="591950"/>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Like reading files, open ( ) is used to write to files</a:t>
            </a:r>
            <a:endParaRPr>
              <a:solidFill>
                <a:schemeClr val="dk1"/>
              </a:solidFill>
            </a:endParaRPr>
          </a:p>
          <a:p>
            <a:pPr indent="0" lvl="0" marL="0" rtl="0" algn="l">
              <a:spcBef>
                <a:spcPts val="0"/>
              </a:spcBef>
              <a:spcAft>
                <a:spcPts val="0"/>
              </a:spcAft>
              <a:buNone/>
            </a:pPr>
            <a:r>
              <a:t/>
            </a:r>
            <a:endParaRPr/>
          </a:p>
        </p:txBody>
      </p:sp>
      <p:sp>
        <p:nvSpPr>
          <p:cNvPr id="1264" name="Google Shape;1264;p79"/>
          <p:cNvSpPr txBox="1"/>
          <p:nvPr>
            <p:ph idx="2" type="body"/>
          </p:nvPr>
        </p:nvSpPr>
        <p:spPr>
          <a:xfrm>
            <a:off x="-12425" y="12459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The open() function is also used for writing, though it defaults to "r"ead</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so we have to use the "w" mode as the second argument ("w"rite, instead of "r"ead)</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diary_file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a:t>
            </a:r>
            <a:r>
              <a:rPr lang="en" sz="1200">
                <a:solidFill>
                  <a:srgbClr val="005CC5"/>
                </a:solidFill>
                <a:latin typeface="Courier"/>
                <a:ea typeface="Courier"/>
                <a:cs typeface="Courier"/>
                <a:sym typeface="Courier"/>
              </a:rPr>
              <a:t>open</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"MyPersonalDiary.txt"</a:t>
            </a:r>
            <a:r>
              <a:rPr lang="en" sz="1200">
                <a:solidFill>
                  <a:srgbClr val="24292E"/>
                </a:solidFill>
                <a:latin typeface="Courier"/>
                <a:ea typeface="Courier"/>
                <a:cs typeface="Courier"/>
                <a:sym typeface="Courier"/>
              </a:rPr>
              <a:t>, </a:t>
            </a:r>
            <a:r>
              <a:rPr lang="en" sz="1200">
                <a:solidFill>
                  <a:srgbClr val="032F62"/>
                </a:solidFill>
                <a:latin typeface="Courier"/>
                <a:ea typeface="Courier"/>
                <a:cs typeface="Courier"/>
                <a:sym typeface="Courier"/>
              </a:rPr>
              <a:t>"w"</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The .write() function is then used to push the text into the external file</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latin typeface="Courier"/>
                <a:ea typeface="Courier"/>
                <a:cs typeface="Courier"/>
                <a:sym typeface="Courier"/>
              </a:rPr>
              <a:t>diary_file.write(</a:t>
            </a:r>
            <a:r>
              <a:rPr lang="en" sz="1200">
                <a:solidFill>
                  <a:srgbClr val="032F62"/>
                </a:solidFill>
                <a:latin typeface="Courier"/>
                <a:ea typeface="Courier"/>
                <a:cs typeface="Courier"/>
                <a:sym typeface="Courier"/>
              </a:rPr>
              <a:t>"I don't write in diaries."</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br>
              <a:rPr lang="en" sz="1200">
                <a:solidFill>
                  <a:srgbClr val="24292E"/>
                </a:solidFill>
                <a:latin typeface="Courier"/>
                <a:ea typeface="Courier"/>
                <a:cs typeface="Courier"/>
                <a:sym typeface="Courier"/>
              </a:rPr>
            </a:br>
            <a:r>
              <a:rPr lang="en" sz="1200">
                <a:solidFill>
                  <a:srgbClr val="6A737D"/>
                </a:solidFill>
                <a:latin typeface="Courier"/>
                <a:ea typeface="Courier"/>
                <a:cs typeface="Courier"/>
                <a:sym typeface="Courier"/>
              </a:rPr>
              <a:t># Since no spacing or newlines are added between .write() functions, they have to be programmed into the application manually</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latin typeface="Courier"/>
                <a:ea typeface="Courier"/>
                <a:cs typeface="Courier"/>
                <a:sym typeface="Courier"/>
              </a:rPr>
              <a:t>diary_file.write(</a:t>
            </a:r>
            <a:r>
              <a:rPr lang="en" sz="1200">
                <a:solidFill>
                  <a:srgbClr val="032F62"/>
                </a:solidFill>
                <a:latin typeface="Courier"/>
                <a:ea typeface="Courier"/>
                <a:cs typeface="Courier"/>
                <a:sym typeface="Courier"/>
              </a:rPr>
              <a:t>"\nPeriod."</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p>
        </p:txBody>
      </p:sp>
      <p:sp>
        <p:nvSpPr>
          <p:cNvPr id="1265" name="Google Shape;1265;p79"/>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200">
                <a:solidFill>
                  <a:schemeClr val="dk1"/>
                </a:solidFill>
              </a:rPr>
              <a:t>Writing files with Python is helpful in cybersecurity for when you have to write reports based on information uncovered during the investigation.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Note the inclusion of “w” parameter , standing for “write”.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“w” is write only, it can’t read files.</a:t>
            </a:r>
            <a:endParaRPr sz="1200">
              <a:solidFill>
                <a:schemeClr val="dk1"/>
              </a:solidFill>
            </a:endParaRPr>
          </a:p>
          <a:p>
            <a:pPr indent="0" lvl="0" marL="0" rtl="0" algn="l">
              <a:spcBef>
                <a:spcPts val="0"/>
              </a:spcBef>
              <a:spcAft>
                <a:spcPts val="0"/>
              </a:spcAft>
              <a:buNone/>
            </a:pPr>
            <a:r>
              <a:t/>
            </a:r>
            <a:endParaRPr/>
          </a:p>
        </p:txBody>
      </p:sp>
      <p:sp>
        <p:nvSpPr>
          <p:cNvPr id="1266" name="Google Shape;1266;p79"/>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Writing Files</a:t>
            </a:r>
            <a:endParaRPr/>
          </a:p>
        </p:txBody>
      </p:sp>
      <p:sp>
        <p:nvSpPr>
          <p:cNvPr id="1267" name="Google Shape;1267;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68" name="Google Shape;1268;p7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9" name="Google Shape;1269;p79"/>
          <p:cNvSpPr/>
          <p:nvPr/>
        </p:nvSpPr>
        <p:spPr>
          <a:xfrm>
            <a:off x="425550" y="2225575"/>
            <a:ext cx="4218300" cy="3054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80"/>
          <p:cNvSpPr txBox="1"/>
          <p:nvPr>
            <p:ph idx="1" type="subTitle"/>
          </p:nvPr>
        </p:nvSpPr>
        <p:spPr>
          <a:xfrm>
            <a:off x="25" y="591950"/>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solidFill>
                  <a:schemeClr val="dk1"/>
                </a:solidFill>
              </a:rPr>
              <a:t>Like reading files, open ( ) is used to write to files</a:t>
            </a:r>
            <a:endParaRPr>
              <a:solidFill>
                <a:schemeClr val="dk1"/>
              </a:solidFill>
            </a:endParaRPr>
          </a:p>
          <a:p>
            <a:pPr indent="0" lvl="0" marL="0" rtl="0" algn="l">
              <a:spcBef>
                <a:spcPts val="0"/>
              </a:spcBef>
              <a:spcAft>
                <a:spcPts val="0"/>
              </a:spcAft>
              <a:buNone/>
            </a:pPr>
            <a:r>
              <a:t/>
            </a:r>
            <a:endParaRPr/>
          </a:p>
        </p:txBody>
      </p:sp>
      <p:sp>
        <p:nvSpPr>
          <p:cNvPr id="1275" name="Google Shape;1275;p80"/>
          <p:cNvSpPr txBox="1"/>
          <p:nvPr>
            <p:ph idx="2" type="body"/>
          </p:nvPr>
        </p:nvSpPr>
        <p:spPr>
          <a:xfrm>
            <a:off x="-12425" y="12459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open() function is also used for writing, though it defaults to "r"ead</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so we have to use the "w" mode as the second argument ("w"rite, instead of "r"ead)</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diary_file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a:t>
            </a:r>
            <a:r>
              <a:rPr lang="en" sz="1200">
                <a:solidFill>
                  <a:srgbClr val="005CC5"/>
                </a:solidFill>
                <a:latin typeface="Courier"/>
                <a:ea typeface="Courier"/>
                <a:cs typeface="Courier"/>
                <a:sym typeface="Courier"/>
              </a:rPr>
              <a:t>open</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"MyPersonalDiary.txt"</a:t>
            </a:r>
            <a:r>
              <a:rPr lang="en" sz="1200">
                <a:solidFill>
                  <a:srgbClr val="24292E"/>
                </a:solidFill>
                <a:latin typeface="Courier"/>
                <a:ea typeface="Courier"/>
                <a:cs typeface="Courier"/>
                <a:sym typeface="Courier"/>
              </a:rPr>
              <a:t>, </a:t>
            </a:r>
            <a:r>
              <a:rPr lang="en" sz="1200">
                <a:solidFill>
                  <a:srgbClr val="032F62"/>
                </a:solidFill>
                <a:latin typeface="Courier"/>
                <a:ea typeface="Courier"/>
                <a:cs typeface="Courier"/>
                <a:sym typeface="Courier"/>
              </a:rPr>
              <a:t>"w"</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.write() function is then used to push the text into the external file</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diary_file.write(</a:t>
            </a:r>
            <a:r>
              <a:rPr lang="en" sz="1200">
                <a:solidFill>
                  <a:srgbClr val="032F62"/>
                </a:solidFill>
                <a:latin typeface="Courier"/>
                <a:ea typeface="Courier"/>
                <a:cs typeface="Courier"/>
                <a:sym typeface="Courier"/>
              </a:rPr>
              <a:t>"I don't write in diaries."</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br>
              <a:rPr lang="en" sz="1200">
                <a:solidFill>
                  <a:srgbClr val="24292E"/>
                </a:solidFill>
                <a:latin typeface="Courier"/>
                <a:ea typeface="Courier"/>
                <a:cs typeface="Courier"/>
                <a:sym typeface="Courier"/>
              </a:rPr>
            </a:br>
            <a:r>
              <a:rPr lang="en" sz="1200">
                <a:solidFill>
                  <a:srgbClr val="6A737D"/>
                </a:solidFill>
                <a:latin typeface="Courier"/>
                <a:ea typeface="Courier"/>
                <a:cs typeface="Courier"/>
                <a:sym typeface="Courier"/>
              </a:rPr>
              <a:t># Since no spacing or newlines are added between .write() functions, they have to be programmed into the application manually</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diary_file.write(</a:t>
            </a:r>
            <a:r>
              <a:rPr lang="en" sz="1200">
                <a:solidFill>
                  <a:srgbClr val="032F62"/>
                </a:solidFill>
                <a:latin typeface="Courier"/>
                <a:ea typeface="Courier"/>
                <a:cs typeface="Courier"/>
                <a:sym typeface="Courier"/>
              </a:rPr>
              <a:t>"\nPeriod."</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p>
        </p:txBody>
      </p:sp>
      <p:sp>
        <p:nvSpPr>
          <p:cNvPr id="1276" name="Google Shape;1276;p80"/>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b="1" lang="en" sz="1600">
                <a:solidFill>
                  <a:schemeClr val="dk1"/>
                </a:solidFill>
              </a:rPr>
              <a:t>Important</a:t>
            </a:r>
            <a:r>
              <a:rPr lang="en" sz="1600">
                <a:solidFill>
                  <a:schemeClr val="dk1"/>
                </a:solidFill>
              </a:rPr>
              <a:t>: This method of writing files is somewhat </a:t>
            </a:r>
            <a:r>
              <a:rPr lang="en" sz="1600">
                <a:solidFill>
                  <a:srgbClr val="CC0000"/>
                </a:solidFill>
              </a:rPr>
              <a:t>dangerous</a:t>
            </a:r>
            <a:r>
              <a:rPr lang="en" sz="1600"/>
              <a:t>: the “w” mode for </a:t>
            </a:r>
            <a:r>
              <a:rPr lang="en" sz="1600">
                <a:latin typeface="Roboto Mono"/>
                <a:ea typeface="Roboto Mono"/>
                <a:cs typeface="Roboto Mono"/>
                <a:sym typeface="Roboto Mono"/>
              </a:rPr>
              <a:t>open()</a:t>
            </a:r>
            <a:r>
              <a:rPr lang="en" sz="1600"/>
              <a:t> will cause any new lines to </a:t>
            </a:r>
            <a:r>
              <a:rPr lang="en" sz="1600">
                <a:solidFill>
                  <a:srgbClr val="CC0000"/>
                </a:solidFill>
              </a:rPr>
              <a:t>overwrite</a:t>
            </a:r>
            <a:r>
              <a:rPr lang="en" sz="1600"/>
              <a:t> the </a:t>
            </a:r>
            <a:r>
              <a:rPr lang="en" sz="1600"/>
              <a:t>original</a:t>
            </a:r>
            <a:r>
              <a:rPr lang="en" sz="1600"/>
              <a:t> text inside the file</a:t>
            </a:r>
            <a:endParaRPr sz="1600"/>
          </a:p>
        </p:txBody>
      </p:sp>
      <p:sp>
        <p:nvSpPr>
          <p:cNvPr id="1277" name="Google Shape;1277;p80"/>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Writing Files</a:t>
            </a:r>
            <a:endParaRPr/>
          </a:p>
        </p:txBody>
      </p:sp>
      <p:sp>
        <p:nvSpPr>
          <p:cNvPr id="1278" name="Google Shape;127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9" name="Google Shape;1279;p8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0" name="Google Shape;1280;p80"/>
          <p:cNvSpPr/>
          <p:nvPr/>
        </p:nvSpPr>
        <p:spPr>
          <a:xfrm>
            <a:off x="425550" y="2225575"/>
            <a:ext cx="4218300" cy="3054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0"/>
          <p:cNvSpPr txBox="1"/>
          <p:nvPr/>
        </p:nvSpPr>
        <p:spPr>
          <a:xfrm rot="1410960">
            <a:off x="4436909" y="1877555"/>
            <a:ext cx="668413" cy="681571"/>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0"/>
              </a:spcAft>
              <a:buClr>
                <a:schemeClr val="dk1"/>
              </a:buClr>
              <a:buSzPts val="1100"/>
              <a:buFont typeface="Arial"/>
              <a:buNone/>
            </a:pPr>
            <a:r>
              <a:rPr lang="en" sz="3600">
                <a:solidFill>
                  <a:srgbClr val="24292E"/>
                </a:solidFill>
                <a:latin typeface="Courier"/>
                <a:ea typeface="Courier"/>
                <a:cs typeface="Courier"/>
                <a:sym typeface="Courier"/>
              </a:rPr>
              <a:t>🚨</a:t>
            </a:r>
            <a:endParaRPr sz="3600"/>
          </a:p>
        </p:txBody>
      </p:sp>
      <p:sp>
        <p:nvSpPr>
          <p:cNvPr id="1282" name="Google Shape;1282;p80"/>
          <p:cNvSpPr txBox="1"/>
          <p:nvPr/>
        </p:nvSpPr>
        <p:spPr>
          <a:xfrm rot="977420">
            <a:off x="8495329" y="601053"/>
            <a:ext cx="684480" cy="560112"/>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0"/>
              </a:spcAft>
              <a:buClr>
                <a:schemeClr val="dk1"/>
              </a:buClr>
              <a:buSzPts val="1100"/>
              <a:buFont typeface="Arial"/>
              <a:buNone/>
            </a:pPr>
            <a:r>
              <a:t/>
            </a:r>
            <a:endParaRPr sz="3600"/>
          </a:p>
        </p:txBody>
      </p:sp>
      <p:sp>
        <p:nvSpPr>
          <p:cNvPr id="1283" name="Google Shape;1283;p80"/>
          <p:cNvSpPr/>
          <p:nvPr/>
        </p:nvSpPr>
        <p:spPr>
          <a:xfrm>
            <a:off x="5115750" y="2195875"/>
            <a:ext cx="1692900" cy="364800"/>
          </a:xfrm>
          <a:prstGeom prst="rightArrow">
            <a:avLst>
              <a:gd fmla="val 50000" name="adj1"/>
              <a:gd fmla="val 50000" name="adj2"/>
            </a:avLst>
          </a:prstGeom>
          <a:solidFill>
            <a:srgbClr val="CC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35" name="Google Shape;1035;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you will be able to:</a:t>
            </a:r>
            <a:endParaRPr/>
          </a:p>
        </p:txBody>
      </p:sp>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8" name="Google Shape;1038;p5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Open and read text files using `open()` and `file.read()` method.</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Use the `string.split()` function to break a string into smaller strings</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Use `string.find()` function to search for specific text</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Create a command line application that searches for words within a text file</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Read and search through CSV files for specific information</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Write text to external files</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Append text to external files without overwriting existing text</a:t>
            </a:r>
            <a:endParaRPr sz="1800">
              <a:solidFill>
                <a:schemeClr val="dk1"/>
              </a:solidFill>
            </a:endParaRPr>
          </a:p>
          <a:p>
            <a:pPr indent="0" lvl="0" marL="457200" rtl="0" algn="l">
              <a:lnSpc>
                <a:spcPct val="150000"/>
              </a:lnSpc>
              <a:spcBef>
                <a:spcPts val="1000"/>
              </a:spcBef>
              <a:spcAft>
                <a:spcPts val="0"/>
              </a:spcAft>
              <a:buNone/>
            </a:pPr>
            <a:r>
              <a:t/>
            </a:r>
            <a:endParaRPr sz="21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81"/>
          <p:cNvSpPr txBox="1"/>
          <p:nvPr>
            <p:ph idx="1" type="subTitle"/>
          </p:nvPr>
        </p:nvSpPr>
        <p:spPr>
          <a:xfrm>
            <a:off x="25" y="591950"/>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solidFill>
                  <a:schemeClr val="dk1"/>
                </a:solidFill>
                <a:latin typeface="Roboto Mono"/>
                <a:ea typeface="Roboto Mono"/>
                <a:cs typeface="Roboto Mono"/>
                <a:sym typeface="Roboto Mono"/>
              </a:rPr>
              <a:t>Use file.write ( ) </a:t>
            </a:r>
            <a:r>
              <a:rPr lang="en" sz="1600">
                <a:solidFill>
                  <a:schemeClr val="dk1"/>
                </a:solidFill>
              </a:rPr>
              <a:t>to write text into a file. </a:t>
            </a:r>
            <a:endParaRPr>
              <a:solidFill>
                <a:schemeClr val="dk1"/>
              </a:solidFill>
            </a:endParaRPr>
          </a:p>
          <a:p>
            <a:pPr indent="0" lvl="0" marL="0" rtl="0" algn="l">
              <a:spcBef>
                <a:spcPts val="0"/>
              </a:spcBef>
              <a:spcAft>
                <a:spcPts val="0"/>
              </a:spcAft>
              <a:buNone/>
            </a:pPr>
            <a:r>
              <a:t/>
            </a:r>
            <a:endParaRPr/>
          </a:p>
        </p:txBody>
      </p:sp>
      <p:sp>
        <p:nvSpPr>
          <p:cNvPr id="1289" name="Google Shape;1289;p81"/>
          <p:cNvSpPr txBox="1"/>
          <p:nvPr>
            <p:ph idx="2" type="body"/>
          </p:nvPr>
        </p:nvSpPr>
        <p:spPr>
          <a:xfrm>
            <a:off x="-12425" y="12459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open() function is also used for writing, though it defaults to "r"ead</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so we have to use the "w" mode as the second argument ("w"rite, instead of "r"ead)</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diary_file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a:t>
            </a:r>
            <a:r>
              <a:rPr lang="en" sz="1200">
                <a:solidFill>
                  <a:srgbClr val="005CC5"/>
                </a:solidFill>
                <a:latin typeface="Courier"/>
                <a:ea typeface="Courier"/>
                <a:cs typeface="Courier"/>
                <a:sym typeface="Courier"/>
              </a:rPr>
              <a:t>open</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"MyPersonalDiary.txt"</a:t>
            </a:r>
            <a:r>
              <a:rPr lang="en" sz="1200">
                <a:solidFill>
                  <a:srgbClr val="24292E"/>
                </a:solidFill>
                <a:latin typeface="Courier"/>
                <a:ea typeface="Courier"/>
                <a:cs typeface="Courier"/>
                <a:sym typeface="Courier"/>
              </a:rPr>
              <a:t>, </a:t>
            </a:r>
            <a:r>
              <a:rPr lang="en" sz="1200">
                <a:solidFill>
                  <a:srgbClr val="032F62"/>
                </a:solidFill>
                <a:latin typeface="Courier"/>
                <a:ea typeface="Courier"/>
                <a:cs typeface="Courier"/>
                <a:sym typeface="Courier"/>
              </a:rPr>
              <a:t>"w"</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.write() function is then used to push the text into the external file</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diary_file.write(</a:t>
            </a:r>
            <a:r>
              <a:rPr lang="en" sz="1200">
                <a:solidFill>
                  <a:srgbClr val="032F62"/>
                </a:solidFill>
                <a:latin typeface="Courier"/>
                <a:ea typeface="Courier"/>
                <a:cs typeface="Courier"/>
                <a:sym typeface="Courier"/>
              </a:rPr>
              <a:t>"I don't write in diaries."</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br>
              <a:rPr lang="en" sz="1200">
                <a:solidFill>
                  <a:srgbClr val="24292E"/>
                </a:solidFill>
                <a:latin typeface="Courier"/>
                <a:ea typeface="Courier"/>
                <a:cs typeface="Courier"/>
                <a:sym typeface="Courier"/>
              </a:rPr>
            </a:br>
            <a:r>
              <a:rPr lang="en" sz="1200">
                <a:solidFill>
                  <a:srgbClr val="6A737D"/>
                </a:solidFill>
                <a:latin typeface="Courier"/>
                <a:ea typeface="Courier"/>
                <a:cs typeface="Courier"/>
                <a:sym typeface="Courier"/>
              </a:rPr>
              <a:t># Since no spacing or newlines are added between .write() functions, they have to be programmed into the application manually</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diary_file.write(</a:t>
            </a:r>
            <a:r>
              <a:rPr lang="en" sz="1200">
                <a:solidFill>
                  <a:srgbClr val="032F62"/>
                </a:solidFill>
                <a:latin typeface="Courier"/>
                <a:ea typeface="Courier"/>
                <a:cs typeface="Courier"/>
                <a:sym typeface="Courier"/>
              </a:rPr>
              <a:t>"\nPeriod."</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p>
        </p:txBody>
      </p:sp>
      <p:sp>
        <p:nvSpPr>
          <p:cNvPr id="1290" name="Google Shape;1290;p81"/>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200">
                <a:solidFill>
                  <a:schemeClr val="dk1"/>
                </a:solidFill>
              </a:rPr>
              <a:t>Whatever string is written in the parameter will be written into the external file.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It is important to be very specific with syntax.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If a newline is added, the</a:t>
            </a:r>
            <a:r>
              <a:rPr lang="en" sz="1200">
                <a:solidFill>
                  <a:schemeClr val="dk1"/>
                </a:solidFill>
                <a:latin typeface="Roboto Mono"/>
                <a:ea typeface="Roboto Mono"/>
                <a:cs typeface="Roboto Mono"/>
                <a:sym typeface="Roboto Mono"/>
              </a:rPr>
              <a:t> \n</a:t>
            </a:r>
            <a:r>
              <a:rPr lang="en" sz="1200">
                <a:solidFill>
                  <a:schemeClr val="dk1"/>
                </a:solidFill>
              </a:rPr>
              <a:t> character must be used.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There is no spacing added </a:t>
            </a:r>
            <a:r>
              <a:rPr lang="en" sz="1200">
                <a:solidFill>
                  <a:schemeClr val="dk1"/>
                </a:solidFill>
              </a:rPr>
              <a:t>by</a:t>
            </a:r>
            <a:r>
              <a:rPr lang="en" sz="1200">
                <a:solidFill>
                  <a:schemeClr val="dk1"/>
                </a:solidFill>
              </a:rPr>
              <a:t> </a:t>
            </a:r>
            <a:r>
              <a:rPr lang="en" sz="1200">
                <a:solidFill>
                  <a:schemeClr val="dk1"/>
                </a:solidFill>
              </a:rPr>
              <a:t>default</a:t>
            </a:r>
            <a:r>
              <a:rPr lang="en" sz="1200">
                <a:solidFill>
                  <a:schemeClr val="dk1"/>
                </a:solidFill>
              </a:rPr>
              <a:t> between </a:t>
            </a:r>
            <a:r>
              <a:rPr lang="en" sz="1200">
                <a:solidFill>
                  <a:schemeClr val="dk1"/>
                </a:solidFill>
              </a:rPr>
              <a:t>multiple</a:t>
            </a:r>
            <a:r>
              <a:rPr lang="en" sz="1200">
                <a:solidFill>
                  <a:schemeClr val="dk1"/>
                </a:solidFill>
              </a:rPr>
              <a:t> </a:t>
            </a:r>
            <a:r>
              <a:rPr lang="en" sz="1200">
                <a:solidFill>
                  <a:schemeClr val="dk1"/>
                </a:solidFill>
                <a:latin typeface="Roboto Mono"/>
                <a:ea typeface="Roboto Mono"/>
                <a:cs typeface="Roboto Mono"/>
                <a:sym typeface="Roboto Mono"/>
              </a:rPr>
              <a:t>file.write</a:t>
            </a:r>
            <a:r>
              <a:rPr lang="en" sz="1200">
                <a:solidFill>
                  <a:schemeClr val="dk1"/>
                </a:solidFill>
              </a:rPr>
              <a:t> commands. </a:t>
            </a:r>
            <a:endParaRPr sz="1200">
              <a:solidFill>
                <a:schemeClr val="dk1"/>
              </a:solidFill>
            </a:endParaRPr>
          </a:p>
        </p:txBody>
      </p:sp>
      <p:sp>
        <p:nvSpPr>
          <p:cNvPr id="1291" name="Google Shape;1291;p81"/>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Writing Files</a:t>
            </a:r>
            <a:endParaRPr/>
          </a:p>
        </p:txBody>
      </p:sp>
      <p:sp>
        <p:nvSpPr>
          <p:cNvPr id="1292" name="Google Shape;1292;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3" name="Google Shape;1293;p8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4" name="Google Shape;1294;p81"/>
          <p:cNvSpPr/>
          <p:nvPr/>
        </p:nvSpPr>
        <p:spPr>
          <a:xfrm>
            <a:off x="379300" y="3261675"/>
            <a:ext cx="4218300" cy="3054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1"/>
          <p:cNvSpPr/>
          <p:nvPr/>
        </p:nvSpPr>
        <p:spPr>
          <a:xfrm>
            <a:off x="337425" y="4533450"/>
            <a:ext cx="4218300" cy="3054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
        <p:nvSpPr>
          <p:cNvPr id="1300" name="Google Shape;1300;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01" name="Google Shape;1301;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2" name="Google Shape;1302;p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303" name="Google Shape;1303;p8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r>
              <a:rPr lang="en" sz="2900">
                <a:solidFill>
                  <a:schemeClr val="dk1"/>
                </a:solidFill>
                <a:latin typeface="Roboto Light"/>
                <a:ea typeface="Roboto Light"/>
                <a:cs typeface="Roboto Light"/>
                <a:sym typeface="Roboto Light"/>
              </a:rPr>
              <a:t>Terrible Word Application</a:t>
            </a:r>
            <a:endParaRPr sz="29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create a command line application that allows you to write lines of text into an external file. </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a:t>
            </a:r>
            <a:endParaRPr b="1" sz="1800">
              <a:solidFill>
                <a:schemeClr val="dk1"/>
              </a:solidFill>
            </a:endParaRPr>
          </a:p>
          <a:p>
            <a:pPr indent="0" lvl="0" marL="0" rtl="0" algn="l">
              <a:spcBef>
                <a:spcPts val="8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solidFill>
                  <a:schemeClr val="dk1"/>
                </a:solidFill>
                <a:latin typeface="Roboto Light"/>
                <a:ea typeface="Roboto Light"/>
                <a:cs typeface="Roboto Light"/>
                <a:sym typeface="Roboto Light"/>
              </a:rPr>
              <a:t>Terrible Word Application</a:t>
            </a:r>
            <a:r>
              <a:rPr lang="en"/>
              <a:t> </a:t>
            </a:r>
            <a:endParaRPr/>
          </a:p>
        </p:txBody>
      </p:sp>
      <p:sp>
        <p:nvSpPr>
          <p:cNvPr id="1309" name="Google Shape;1309;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1310" name="Google Shape;1310;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1" name="Google Shape;1311;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2" name="Google Shape;1312;p83"/>
          <p:cNvSpPr txBox="1"/>
          <p:nvPr>
            <p:ph idx="3" type="body"/>
          </p:nvPr>
        </p:nvSpPr>
        <p:spPr>
          <a:xfrm>
            <a:off x="0" y="1099225"/>
            <a:ext cx="9144000" cy="3622200"/>
          </a:xfrm>
          <a:prstGeom prst="rect">
            <a:avLst/>
          </a:prstGeom>
        </p:spPr>
        <p:txBody>
          <a:bodyPr anchorCtr="0" anchor="t" bIns="914400" lIns="457200" spcFirstLastPara="1" rIns="457200" wrap="square" tIns="0">
            <a:noAutofit/>
          </a:bodyPr>
          <a:lstStyle/>
          <a:p>
            <a:pPr indent="0" lvl="0" marL="0" rtl="0" algn="l">
              <a:lnSpc>
                <a:spcPct val="150000"/>
              </a:lnSpc>
              <a:spcBef>
                <a:spcPts val="1200"/>
              </a:spcBef>
              <a:spcAft>
                <a:spcPts val="0"/>
              </a:spcAft>
              <a:buNone/>
            </a:pPr>
            <a:r>
              <a:rPr lang="en" sz="1200">
                <a:solidFill>
                  <a:srgbClr val="24292E"/>
                </a:solidFill>
              </a:rPr>
              <a:t>You will need to create a text file called "Notes.txt." Then use the .py file provided to code your solution.</a:t>
            </a:r>
            <a:endParaRPr sz="1200">
              <a:solidFill>
                <a:srgbClr val="24292E"/>
              </a:solidFill>
            </a:endParaRPr>
          </a:p>
          <a:p>
            <a:pPr indent="-304800" lvl="0" marL="457200" rtl="0" algn="l">
              <a:lnSpc>
                <a:spcPct val="150000"/>
              </a:lnSpc>
              <a:spcBef>
                <a:spcPts val="1500"/>
              </a:spcBef>
              <a:spcAft>
                <a:spcPts val="0"/>
              </a:spcAft>
              <a:buClr>
                <a:srgbClr val="24292E"/>
              </a:buClr>
              <a:buSzPts val="1200"/>
              <a:buAutoNum type="arabicPeriod"/>
            </a:pPr>
            <a:r>
              <a:rPr lang="en" sz="1200">
                <a:solidFill>
                  <a:srgbClr val="24292E"/>
                </a:solidFill>
              </a:rPr>
              <a:t>Establish a connection to the external text file called "Notes.txt" and ensure that the mode of the connection is set to write.</a:t>
            </a:r>
            <a:endParaRPr sz="1200">
              <a:solidFill>
                <a:srgbClr val="24292E"/>
              </a:solidFill>
            </a:endParaRPr>
          </a:p>
          <a:p>
            <a:pPr indent="-317500" lvl="0" marL="457200" rtl="0" algn="l">
              <a:lnSpc>
                <a:spcPct val="150000"/>
              </a:lnSpc>
              <a:spcBef>
                <a:spcPts val="0"/>
              </a:spcBef>
              <a:spcAft>
                <a:spcPts val="0"/>
              </a:spcAft>
              <a:buClr>
                <a:srgbClr val="24292E"/>
              </a:buClr>
              <a:buSzPts val="1400"/>
              <a:buAutoNum type="arabicPeriod"/>
            </a:pPr>
            <a:r>
              <a:rPr lang="en" sz="1200">
                <a:solidFill>
                  <a:srgbClr val="24292E"/>
                </a:solidFill>
              </a:rPr>
              <a:t>Check if the user would like to add a new line of text into the external file that they connected to. You will need to use a</a:t>
            </a:r>
            <a:r>
              <a:rPr lang="en" sz="1200">
                <a:solidFill>
                  <a:srgbClr val="24292E"/>
                </a:solidFill>
                <a:latin typeface="Arial"/>
                <a:ea typeface="Arial"/>
                <a:cs typeface="Arial"/>
                <a:sym typeface="Arial"/>
              </a:rPr>
              <a:t> </a:t>
            </a:r>
            <a:r>
              <a:rPr lang="en" sz="1000">
                <a:solidFill>
                  <a:srgbClr val="24292E"/>
                </a:solidFill>
                <a:latin typeface="Courier"/>
                <a:ea typeface="Courier"/>
                <a:cs typeface="Courier"/>
                <a:sym typeface="Courier"/>
              </a:rPr>
              <a:t>while</a:t>
            </a:r>
            <a:r>
              <a:rPr lang="en" sz="1200">
                <a:solidFill>
                  <a:srgbClr val="24292E"/>
                </a:solidFill>
                <a:latin typeface="Arial"/>
                <a:ea typeface="Arial"/>
                <a:cs typeface="Arial"/>
                <a:sym typeface="Arial"/>
              </a:rPr>
              <a:t> l</a:t>
            </a:r>
            <a:r>
              <a:rPr lang="en" sz="1200">
                <a:solidFill>
                  <a:srgbClr val="24292E"/>
                </a:solidFill>
              </a:rPr>
              <a:t>oop to accomplish this.</a:t>
            </a:r>
            <a:endParaRPr sz="1200">
              <a:solidFill>
                <a:srgbClr val="24292E"/>
              </a:solidFill>
            </a:endParaRPr>
          </a:p>
          <a:p>
            <a:pPr indent="-317500" lvl="0" marL="457200" rtl="0" algn="l">
              <a:lnSpc>
                <a:spcPct val="150000"/>
              </a:lnSpc>
              <a:spcBef>
                <a:spcPts val="0"/>
              </a:spcBef>
              <a:spcAft>
                <a:spcPts val="0"/>
              </a:spcAft>
              <a:buClr>
                <a:srgbClr val="24292E"/>
              </a:buClr>
              <a:buSzPts val="1400"/>
              <a:buAutoNum type="arabicPeriod"/>
            </a:pPr>
            <a:r>
              <a:rPr lang="en" sz="1200">
                <a:solidFill>
                  <a:srgbClr val="24292E"/>
                </a:solidFill>
              </a:rPr>
              <a:t>Allow the user to write some text to the terminal using the</a:t>
            </a:r>
            <a:r>
              <a:rPr lang="en" sz="1200">
                <a:solidFill>
                  <a:srgbClr val="24292E"/>
                </a:solidFill>
                <a:latin typeface="Arial"/>
                <a:ea typeface="Arial"/>
                <a:cs typeface="Arial"/>
                <a:sym typeface="Arial"/>
              </a:rPr>
              <a:t> </a:t>
            </a:r>
            <a:r>
              <a:rPr lang="en" sz="1000">
                <a:solidFill>
                  <a:srgbClr val="24292E"/>
                </a:solidFill>
                <a:latin typeface="Courier"/>
                <a:ea typeface="Courier"/>
                <a:cs typeface="Courier"/>
                <a:sym typeface="Courier"/>
              </a:rPr>
              <a:t>input()</a:t>
            </a:r>
            <a:r>
              <a:rPr lang="en" sz="1200">
                <a:solidFill>
                  <a:srgbClr val="24292E"/>
                </a:solidFill>
                <a:latin typeface="Arial"/>
                <a:ea typeface="Arial"/>
                <a:cs typeface="Arial"/>
                <a:sym typeface="Arial"/>
              </a:rPr>
              <a:t> </a:t>
            </a:r>
            <a:r>
              <a:rPr lang="en" sz="1200">
                <a:solidFill>
                  <a:srgbClr val="24292E"/>
                </a:solidFill>
              </a:rPr>
              <a:t>function before writing this text into the external file the application is connected to.</a:t>
            </a:r>
            <a:endParaRPr sz="1300">
              <a:solidFill>
                <a:srgbClr val="24292E"/>
              </a:solidFill>
            </a:endParaRPr>
          </a:p>
          <a:p>
            <a:pPr indent="0" lvl="0" marL="0" rtl="0" algn="l">
              <a:lnSpc>
                <a:spcPct val="150000"/>
              </a:lnSpc>
              <a:spcBef>
                <a:spcPts val="1200"/>
              </a:spcBef>
              <a:spcAft>
                <a:spcPts val="0"/>
              </a:spcAft>
              <a:buNone/>
            </a:pPr>
            <a:r>
              <a:rPr lang="en"/>
              <a:t>Hints: </a:t>
            </a:r>
            <a:endParaRPr/>
          </a:p>
          <a:p>
            <a:pPr indent="-304800" lvl="0" marL="457200" rtl="0" algn="l">
              <a:lnSpc>
                <a:spcPct val="115000"/>
              </a:lnSpc>
              <a:spcBef>
                <a:spcPts val="800"/>
              </a:spcBef>
              <a:spcAft>
                <a:spcPts val="0"/>
              </a:spcAft>
              <a:buClr>
                <a:srgbClr val="24292E"/>
              </a:buClr>
              <a:buSzPts val="1200"/>
              <a:buChar char="●"/>
            </a:pPr>
            <a:r>
              <a:rPr lang="en" sz="1200">
                <a:solidFill>
                  <a:srgbClr val="24292E"/>
                </a:solidFill>
              </a:rPr>
              <a:t>Use the script file comments to guide you step by step through the code you will need to write.</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spcBef>
                <a:spcPts val="1200"/>
              </a:spcBef>
              <a:spcAft>
                <a:spcPts val="600"/>
              </a:spcAft>
              <a:buNone/>
            </a:pPr>
            <a:r>
              <a:t/>
            </a:r>
            <a:endParaRPr sz="1200">
              <a:solidFill>
                <a:srgbClr val="24292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8" name="Google Shape;1318;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9" name="Google Shape;1319;p84"/>
          <p:cNvSpPr txBox="1"/>
          <p:nvPr/>
        </p:nvSpPr>
        <p:spPr>
          <a:xfrm>
            <a:off x="2818450" y="3568675"/>
            <a:ext cx="3893100" cy="7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Light"/>
                <a:ea typeface="Roboto Light"/>
                <a:cs typeface="Roboto Light"/>
                <a:sym typeface="Roboto Light"/>
              </a:rPr>
              <a:t>Terrible Word Application</a:t>
            </a:r>
            <a:endParaRPr sz="2400">
              <a:solidFill>
                <a:srgbClr val="990000"/>
              </a:solidFill>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8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The Append Mode</a:t>
            </a:r>
            <a:endParaRPr>
              <a:latin typeface="Roboto Mono"/>
              <a:ea typeface="Roboto Mono"/>
              <a:cs typeface="Roboto Mono"/>
              <a:sym typeface="Roboto Mono"/>
            </a:endParaRPr>
          </a:p>
        </p:txBody>
      </p:sp>
      <p:sp>
        <p:nvSpPr>
          <p:cNvPr id="1325" name="Google Shape;1325;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26" name="Google Shape;1326;p8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27" name="Google Shape;1327;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86"/>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Used to add new information onto the end of the file. </a:t>
            </a:r>
            <a:endParaRPr/>
          </a:p>
        </p:txBody>
      </p:sp>
      <p:sp>
        <p:nvSpPr>
          <p:cNvPr id="1333" name="Google Shape;1333;p86"/>
          <p:cNvSpPr txBox="1"/>
          <p:nvPr>
            <p:ph idx="2" type="body"/>
          </p:nvPr>
        </p:nvSpPr>
        <p:spPr>
          <a:xfrm>
            <a:off x="-12425" y="118305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The "a" mode stands for append and allows the application to add new text onto the end of an existing file</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latin typeface="Courier"/>
                <a:ea typeface="Courier"/>
                <a:cs typeface="Courier"/>
                <a:sym typeface="Courier"/>
              </a:rPr>
              <a:t>notesFile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a:t>
            </a:r>
            <a:r>
              <a:rPr lang="en" sz="1200">
                <a:solidFill>
                  <a:srgbClr val="005CC5"/>
                </a:solidFill>
                <a:latin typeface="Courier"/>
                <a:ea typeface="Courier"/>
                <a:cs typeface="Courier"/>
                <a:sym typeface="Courier"/>
              </a:rPr>
              <a:t>open</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"Notes.txt"</a:t>
            </a:r>
            <a:r>
              <a:rPr lang="en" sz="1200">
                <a:solidFill>
                  <a:srgbClr val="24292E"/>
                </a:solidFill>
                <a:latin typeface="Courier"/>
                <a:ea typeface="Courier"/>
                <a:cs typeface="Courier"/>
                <a:sym typeface="Courier"/>
              </a:rPr>
              <a:t>, </a:t>
            </a:r>
            <a:r>
              <a:rPr lang="en" sz="1200">
                <a:solidFill>
                  <a:srgbClr val="032F62"/>
                </a:solidFill>
                <a:latin typeface="Courier"/>
                <a:ea typeface="Courier"/>
                <a:cs typeface="Courier"/>
                <a:sym typeface="Courier"/>
              </a:rPr>
              <a:t>"a"</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br>
              <a:rPr lang="en" sz="1200">
                <a:solidFill>
                  <a:srgbClr val="24292E"/>
                </a:solidFill>
                <a:latin typeface="Courier"/>
                <a:ea typeface="Courier"/>
                <a:cs typeface="Courier"/>
                <a:sym typeface="Courier"/>
              </a:rPr>
            </a:b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The .write() method in conjunction with the append mode will write to the end of a file</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latin typeface="Courier"/>
                <a:ea typeface="Courier"/>
                <a:cs typeface="Courier"/>
                <a:sym typeface="Courier"/>
              </a:rPr>
              <a:t>notesFile.write(</a:t>
            </a:r>
            <a:r>
              <a:rPr lang="en" sz="1200">
                <a:solidFill>
                  <a:srgbClr val="032F62"/>
                </a:solidFill>
                <a:latin typeface="Courier"/>
                <a:ea typeface="Courier"/>
                <a:cs typeface="Courier"/>
                <a:sym typeface="Courier"/>
              </a:rPr>
              <a:t>"\nThis is a completely new line of text created by the APPEND mode."</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br>
              <a:rPr lang="en" sz="1200">
                <a:solidFill>
                  <a:srgbClr val="24292E"/>
                </a:solidFill>
                <a:latin typeface="Courier"/>
                <a:ea typeface="Courier"/>
                <a:cs typeface="Courier"/>
                <a:sym typeface="Courier"/>
              </a:rPr>
            </a:b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Closing the file</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latin typeface="Courier"/>
                <a:ea typeface="Courier"/>
                <a:cs typeface="Courier"/>
                <a:sym typeface="Courier"/>
              </a:rPr>
              <a:t>notesFile.close()</a:t>
            </a:r>
            <a:endParaRPr sz="12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334" name="Google Shape;1334;p86"/>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The append mode is activated whenever the parameter “a” is passed into the </a:t>
            </a:r>
            <a:r>
              <a:rPr lang="en">
                <a:latin typeface="Roboto Mono"/>
                <a:ea typeface="Roboto Mono"/>
                <a:cs typeface="Roboto Mono"/>
                <a:sym typeface="Roboto Mono"/>
              </a:rPr>
              <a:t>open () </a:t>
            </a:r>
            <a:r>
              <a:rPr lang="en"/>
              <a:t>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append mode is basically a less destructive version of the write mode.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Like the write function, spacing is not added between the preexisting content and the new content that is being added. </a:t>
            </a:r>
            <a:endParaRPr/>
          </a:p>
        </p:txBody>
      </p:sp>
      <p:sp>
        <p:nvSpPr>
          <p:cNvPr id="1335" name="Google Shape;1335;p86"/>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Append Mode</a:t>
            </a:r>
            <a:endParaRPr/>
          </a:p>
        </p:txBody>
      </p:sp>
      <p:sp>
        <p:nvSpPr>
          <p:cNvPr id="1336" name="Google Shape;1336;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37" name="Google Shape;1337;p8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8" name="Google Shape;1338;p86"/>
          <p:cNvSpPr/>
          <p:nvPr/>
        </p:nvSpPr>
        <p:spPr>
          <a:xfrm>
            <a:off x="370025" y="1665150"/>
            <a:ext cx="3274800" cy="2961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6"/>
          <p:cNvSpPr/>
          <p:nvPr/>
        </p:nvSpPr>
        <p:spPr>
          <a:xfrm>
            <a:off x="425525" y="2983800"/>
            <a:ext cx="5337900" cy="5337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87"/>
          <p:cNvSpPr txBox="1"/>
          <p:nvPr>
            <p:ph type="title"/>
          </p:nvPr>
        </p:nvSpPr>
        <p:spPr>
          <a:xfrm>
            <a:off x="2544050" y="1356300"/>
            <a:ext cx="60636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4292E"/>
                </a:solidFill>
              </a:rPr>
              <a:t>Through a combination of </a:t>
            </a:r>
            <a:r>
              <a:rPr lang="en" sz="2400">
                <a:solidFill>
                  <a:schemeClr val="accent5"/>
                </a:solidFill>
              </a:rPr>
              <a:t>reading</a:t>
            </a:r>
            <a:r>
              <a:rPr lang="en" sz="2400">
                <a:solidFill>
                  <a:srgbClr val="24292E"/>
                </a:solidFill>
              </a:rPr>
              <a:t>, </a:t>
            </a:r>
            <a:r>
              <a:rPr lang="en" sz="2400">
                <a:solidFill>
                  <a:schemeClr val="accent1"/>
                </a:solidFill>
              </a:rPr>
              <a:t>writing</a:t>
            </a:r>
            <a:r>
              <a:rPr lang="en" sz="2400">
                <a:solidFill>
                  <a:srgbClr val="24292E"/>
                </a:solidFill>
              </a:rPr>
              <a:t>, and </a:t>
            </a:r>
            <a:r>
              <a:rPr lang="en" sz="2400">
                <a:solidFill>
                  <a:srgbClr val="D73A49"/>
                </a:solidFill>
              </a:rPr>
              <a:t>appending</a:t>
            </a:r>
            <a:r>
              <a:rPr lang="en" sz="2400">
                <a:solidFill>
                  <a:srgbClr val="24292E"/>
                </a:solidFill>
              </a:rPr>
              <a:t>, Python programmers can create complex and efficient applications that automatically take in data from one source and create reports in another. </a:t>
            </a:r>
            <a:endParaRPr sz="2400"/>
          </a:p>
        </p:txBody>
      </p:sp>
      <p:sp>
        <p:nvSpPr>
          <p:cNvPr id="1345" name="Google Shape;1345;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46" name="Google Shape;1346;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52" name="Google Shape;1352;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3" name="Google Shape;1353;p8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
        <p:nvSpPr>
          <p:cNvPr id="1354" name="Google Shape;1354;p8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a:t>
            </a:r>
            <a:r>
              <a:rPr lang="en" sz="2900">
                <a:solidFill>
                  <a:schemeClr val="dk1"/>
                </a:solidFill>
                <a:latin typeface="Roboto Light"/>
                <a:ea typeface="Roboto Light"/>
                <a:cs typeface="Roboto Light"/>
                <a:sym typeface="Roboto Light"/>
              </a:rPr>
              <a:t>The Watchlist</a:t>
            </a:r>
            <a:endParaRPr sz="29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students will be creating a command line application that allows them to read through and update a company’s watchlist of “dangerous” individuals from the terminal. </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a:t>
            </a:r>
            <a:endParaRPr b="1" sz="1800">
              <a:solidFill>
                <a:schemeClr val="dk1"/>
              </a:solidFill>
            </a:endParaRPr>
          </a:p>
          <a:p>
            <a:pPr indent="0" lvl="0" marL="0" rtl="0" algn="l">
              <a:spcBef>
                <a:spcPts val="8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Light"/>
                <a:ea typeface="Roboto Light"/>
                <a:cs typeface="Roboto Light"/>
                <a:sym typeface="Roboto Light"/>
              </a:rPr>
              <a:t>The Watchlist</a:t>
            </a:r>
            <a:endParaRPr>
              <a:latin typeface="Roboto Light"/>
              <a:ea typeface="Roboto Light"/>
              <a:cs typeface="Roboto Light"/>
              <a:sym typeface="Roboto Light"/>
            </a:endParaRPr>
          </a:p>
        </p:txBody>
      </p:sp>
      <p:sp>
        <p:nvSpPr>
          <p:cNvPr id="1360" name="Google Shape;1360;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1361" name="Google Shape;1361;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62" name="Google Shape;1362;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3" name="Google Shape;1363;p89"/>
          <p:cNvSpPr txBox="1"/>
          <p:nvPr>
            <p:ph idx="3" type="body"/>
          </p:nvPr>
        </p:nvSpPr>
        <p:spPr>
          <a:xfrm>
            <a:off x="0" y="1040763"/>
            <a:ext cx="9144000" cy="3622200"/>
          </a:xfrm>
          <a:prstGeom prst="rect">
            <a:avLst/>
          </a:prstGeom>
        </p:spPr>
        <p:txBody>
          <a:bodyPr anchorCtr="0" anchor="t" bIns="914400" lIns="457200" spcFirstLastPara="1" rIns="457200" wrap="square" tIns="0">
            <a:noAutofit/>
          </a:bodyPr>
          <a:lstStyle/>
          <a:p>
            <a:pPr indent="0" lvl="0" marL="0" rtl="0" algn="l">
              <a:lnSpc>
                <a:spcPct val="100000"/>
              </a:lnSpc>
              <a:spcBef>
                <a:spcPts val="1200"/>
              </a:spcBef>
              <a:spcAft>
                <a:spcPts val="0"/>
              </a:spcAft>
              <a:buNone/>
            </a:pPr>
            <a:r>
              <a:rPr lang="en" sz="1200">
                <a:solidFill>
                  <a:srgbClr val="24292E"/>
                </a:solidFill>
                <a:latin typeface="Arial"/>
                <a:ea typeface="Arial"/>
                <a:cs typeface="Arial"/>
                <a:sym typeface="Arial"/>
              </a:rPr>
              <a:t>You will create a command line application that allows its users to read through and add to a private company's watchlist of "dangerous" individuals.</a:t>
            </a:r>
            <a:endParaRPr sz="1200">
              <a:solidFill>
                <a:srgbClr val="24292E"/>
              </a:solidFill>
              <a:latin typeface="Arial"/>
              <a:ea typeface="Arial"/>
              <a:cs typeface="Arial"/>
              <a:sym typeface="Arial"/>
            </a:endParaRPr>
          </a:p>
          <a:p>
            <a:pPr indent="0" lvl="0" marL="0" rtl="0" algn="l">
              <a:lnSpc>
                <a:spcPct val="100000"/>
              </a:lnSpc>
              <a:spcBef>
                <a:spcPts val="1500"/>
              </a:spcBef>
              <a:spcAft>
                <a:spcPts val="0"/>
              </a:spcAft>
              <a:buNone/>
            </a:pPr>
            <a:r>
              <a:rPr lang="en" sz="1200">
                <a:solidFill>
                  <a:srgbClr val="24292E"/>
                </a:solidFill>
                <a:latin typeface="Arial"/>
                <a:ea typeface="Arial"/>
                <a:cs typeface="Arial"/>
                <a:sym typeface="Arial"/>
              </a:rPr>
              <a:t>The CSV file you have been given has four column categories: Name, Birth Year, Reason to Watch, Threat Level. You can see that there are two entries in there so far.</a:t>
            </a:r>
            <a:endParaRPr sz="1200">
              <a:solidFill>
                <a:srgbClr val="24292E"/>
              </a:solidFill>
              <a:latin typeface="Arial"/>
              <a:ea typeface="Arial"/>
              <a:cs typeface="Arial"/>
              <a:sym typeface="Arial"/>
            </a:endParaRPr>
          </a:p>
          <a:p>
            <a:pPr indent="0" lvl="0" marL="0" rtl="0" algn="l">
              <a:lnSpc>
                <a:spcPct val="100000"/>
              </a:lnSpc>
              <a:spcBef>
                <a:spcPts val="1500"/>
              </a:spcBef>
              <a:spcAft>
                <a:spcPts val="0"/>
              </a:spcAft>
              <a:buNone/>
            </a:pPr>
            <a:r>
              <a:rPr lang="en" sz="1200">
                <a:solidFill>
                  <a:srgbClr val="24292E"/>
                </a:solidFill>
                <a:latin typeface="Arial"/>
                <a:ea typeface="Arial"/>
                <a:cs typeface="Arial"/>
                <a:sym typeface="Arial"/>
              </a:rPr>
              <a:t>Your application should accomplish all of the following.</a:t>
            </a:r>
            <a:endParaRPr sz="1200">
              <a:solidFill>
                <a:srgbClr val="24292E"/>
              </a:solidFill>
              <a:latin typeface="Arial"/>
              <a:ea typeface="Arial"/>
              <a:cs typeface="Arial"/>
              <a:sym typeface="Arial"/>
            </a:endParaRPr>
          </a:p>
          <a:p>
            <a:pPr indent="-304800" lvl="0" marL="457200" rtl="0" algn="l">
              <a:lnSpc>
                <a:spcPct val="115000"/>
              </a:lnSpc>
              <a:spcBef>
                <a:spcPts val="1500"/>
              </a:spcBef>
              <a:spcAft>
                <a:spcPts val="0"/>
              </a:spcAft>
              <a:buClr>
                <a:srgbClr val="24292E"/>
              </a:buClr>
              <a:buSzPts val="1200"/>
              <a:buFont typeface="Arial"/>
              <a:buChar char="●"/>
            </a:pPr>
            <a:r>
              <a:rPr lang="en" sz="1200">
                <a:solidFill>
                  <a:srgbClr val="24292E"/>
                </a:solidFill>
                <a:latin typeface="Arial"/>
                <a:ea typeface="Arial"/>
                <a:cs typeface="Arial"/>
                <a:sym typeface="Arial"/>
              </a:rPr>
              <a:t>Have a function that asks the user whether they would like to read the watchlist, write to the watchlist, or quit out of the application altogether.</a:t>
            </a:r>
            <a:endParaRPr sz="1200">
              <a:solidFill>
                <a:srgbClr val="24292E"/>
              </a:solidFill>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latin typeface="Arial"/>
                <a:ea typeface="Arial"/>
                <a:cs typeface="Arial"/>
                <a:sym typeface="Arial"/>
              </a:rPr>
              <a:t>Have another function that allows users to write new individuals into the watchlist. Each entry should have a name, a birth year, a reason for being on the list, and a threat level.</a:t>
            </a:r>
            <a:endParaRPr sz="1200">
              <a:solidFill>
                <a:srgbClr val="24292E"/>
              </a:solidFill>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latin typeface="Arial"/>
                <a:ea typeface="Arial"/>
                <a:cs typeface="Arial"/>
                <a:sym typeface="Arial"/>
              </a:rPr>
              <a:t>Have a third function that reads in each row from the watchlist and prints the data out one at a time to the terminal.</a:t>
            </a:r>
            <a:endParaRPr sz="1200">
              <a:solidFill>
                <a:srgbClr val="24292E"/>
              </a:solidFill>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latin typeface="Arial"/>
                <a:ea typeface="Arial"/>
                <a:cs typeface="Arial"/>
                <a:sym typeface="Arial"/>
              </a:rPr>
              <a:t>Loops until the user decides to quit out of the application.</a:t>
            </a:r>
            <a:endParaRPr sz="1200">
              <a:solidFill>
                <a:srgbClr val="24292E"/>
              </a:solidFill>
              <a:latin typeface="Arial"/>
              <a:ea typeface="Arial"/>
              <a:cs typeface="Arial"/>
              <a:sym typeface="Arial"/>
            </a:endParaRPr>
          </a:p>
          <a:p>
            <a:pPr indent="0" lvl="0" marL="0" rtl="0" algn="l">
              <a:spcBef>
                <a:spcPts val="1200"/>
              </a:spcBef>
              <a:spcAft>
                <a:spcPts val="0"/>
              </a:spcAft>
              <a:buNone/>
            </a:pPr>
            <a:r>
              <a:rPr lang="en"/>
              <a:t>Hints</a:t>
            </a:r>
            <a:endParaRPr/>
          </a:p>
          <a:p>
            <a:pPr indent="-304800" lvl="0" marL="457200" rtl="0" algn="l">
              <a:lnSpc>
                <a:spcPct val="115000"/>
              </a:lnSpc>
              <a:spcBef>
                <a:spcPts val="1200"/>
              </a:spcBef>
              <a:spcAft>
                <a:spcPts val="0"/>
              </a:spcAft>
              <a:buClr>
                <a:srgbClr val="24292E"/>
              </a:buClr>
              <a:buSzPts val="1200"/>
              <a:buFont typeface="Arial"/>
              <a:buChar char="●"/>
            </a:pPr>
            <a:r>
              <a:rPr lang="en" sz="1200">
                <a:solidFill>
                  <a:srgbClr val="24292E"/>
                </a:solidFill>
                <a:latin typeface="Arial"/>
                <a:ea typeface="Arial"/>
                <a:cs typeface="Arial"/>
                <a:sym typeface="Arial"/>
              </a:rPr>
              <a:t>This is not an easy activity, so feel free to work with some of the people around you to find a solution.</a:t>
            </a:r>
            <a:endParaRPr sz="1200">
              <a:solidFill>
                <a:srgbClr val="24292E"/>
              </a:solidFill>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latin typeface="Arial"/>
                <a:ea typeface="Arial"/>
                <a:cs typeface="Arial"/>
                <a:sym typeface="Arial"/>
              </a:rPr>
              <a:t>The script file comments provide the high level outline of how you should write your code solution.</a:t>
            </a:r>
            <a:endParaRPr sz="1200">
              <a:solidFill>
                <a:srgbClr val="24292E"/>
              </a:solidFill>
              <a:latin typeface="Arial"/>
              <a:ea typeface="Arial"/>
              <a:cs typeface="Arial"/>
              <a:sym typeface="Arial"/>
            </a:endParaRPr>
          </a:p>
          <a:p>
            <a:pPr indent="0" lvl="0" marL="0" rtl="0" algn="l">
              <a:spcBef>
                <a:spcPts val="1200"/>
              </a:spcBef>
              <a:spcAft>
                <a:spcPts val="8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69" name="Google Shape;1369;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0" name="Google Shape;1370;p90"/>
          <p:cNvSpPr txBox="1"/>
          <p:nvPr/>
        </p:nvSpPr>
        <p:spPr>
          <a:xfrm>
            <a:off x="3558150" y="3568675"/>
            <a:ext cx="2027700" cy="7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990000"/>
                </a:solidFill>
                <a:latin typeface="Roboto Light"/>
                <a:ea typeface="Roboto Light"/>
                <a:cs typeface="Roboto Light"/>
                <a:sym typeface="Roboto Light"/>
              </a:rPr>
              <a:t>The Watchlist</a:t>
            </a:r>
            <a:endParaRPr sz="2400">
              <a:solidFill>
                <a:srgbClr val="990000"/>
              </a:solidFill>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55"/>
          <p:cNvSpPr txBox="1"/>
          <p:nvPr>
            <p:ph type="title"/>
          </p:nvPr>
        </p:nvSpPr>
        <p:spPr>
          <a:xfrm>
            <a:off x="1415400" y="2175600"/>
            <a:ext cx="5862600" cy="7923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Clr>
                <a:schemeClr val="dk1"/>
              </a:buClr>
              <a:buSzPts val="1400"/>
              <a:buFont typeface="Roboto Mono"/>
              <a:buChar char="●"/>
            </a:pPr>
            <a:r>
              <a:rPr lang="en">
                <a:solidFill>
                  <a:schemeClr val="lt1"/>
                </a:solidFill>
                <a:latin typeface="Roboto Mono"/>
                <a:ea typeface="Roboto Mono"/>
                <a:cs typeface="Roboto Mono"/>
                <a:sym typeface="Roboto Mono"/>
              </a:rPr>
              <a:t>Reading Text Files</a:t>
            </a:r>
            <a:endParaRPr>
              <a:latin typeface="Roboto Mono"/>
              <a:ea typeface="Roboto Mono"/>
              <a:cs typeface="Roboto Mono"/>
              <a:sym typeface="Roboto Mono"/>
            </a:endParaRPr>
          </a:p>
        </p:txBody>
      </p:sp>
      <p:sp>
        <p:nvSpPr>
          <p:cNvPr id="1044" name="Google Shape;1044;p5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4" name="Shape 1374"/>
        <p:cNvGrpSpPr/>
        <p:nvPr/>
      </p:nvGrpSpPr>
      <p:grpSpPr>
        <a:xfrm>
          <a:off x="0" y="0"/>
          <a:ext cx="0" cy="0"/>
          <a:chOff x="0" y="0"/>
          <a:chExt cx="0" cy="0"/>
        </a:xfrm>
      </p:grpSpPr>
      <p:sp>
        <p:nvSpPr>
          <p:cNvPr id="1375" name="Google Shape;1375;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376" name="Google Shape;1376;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you will be able to:</a:t>
            </a:r>
            <a:endParaRPr/>
          </a:p>
        </p:txBody>
      </p:sp>
      <p:sp>
        <p:nvSpPr>
          <p:cNvPr id="1377" name="Google Shape;1377;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8" name="Google Shape;1378;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9" name="Google Shape;1379;p9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Open and read text files using `open()` and `file.read()` method.</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Use the `string.split()` function to break a string into smaller strings</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Use `string.find()` function to search for specific text</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Create a command line application that searches for words within a text file</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Read and search through CSV files for specific information</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Write text to external files</a:t>
            </a:r>
            <a:endParaRPr sz="1800">
              <a:solidFill>
                <a:schemeClr val="dk1"/>
              </a:solidFill>
            </a:endParaRPr>
          </a:p>
          <a:p>
            <a:pPr indent="-342900" lvl="0" marL="457200" rtl="0" algn="l">
              <a:lnSpc>
                <a:spcPct val="112000"/>
              </a:lnSpc>
              <a:spcBef>
                <a:spcPts val="1000"/>
              </a:spcBef>
              <a:spcAft>
                <a:spcPts val="0"/>
              </a:spcAft>
              <a:buClr>
                <a:srgbClr val="24292E"/>
              </a:buClr>
              <a:buSzPts val="1800"/>
              <a:buFont typeface="Roboto"/>
              <a:buChar char="✅"/>
            </a:pPr>
            <a:r>
              <a:rPr lang="en" sz="1800">
                <a:solidFill>
                  <a:schemeClr val="dk1"/>
                </a:solidFill>
              </a:rPr>
              <a:t>Append text to external files without overwriting existing text</a:t>
            </a:r>
            <a:endParaRPr sz="1800">
              <a:solidFill>
                <a:schemeClr val="dk1"/>
              </a:solidFill>
            </a:endParaRPr>
          </a:p>
          <a:p>
            <a:pPr indent="0" lvl="0" marL="457200" rtl="0" algn="l">
              <a:lnSpc>
                <a:spcPct val="150000"/>
              </a:lnSpc>
              <a:spcBef>
                <a:spcPts val="1000"/>
              </a:spcBef>
              <a:spcAft>
                <a:spcPts val="0"/>
              </a:spcAft>
              <a:buNone/>
            </a:pPr>
            <a:r>
              <a:t/>
            </a:r>
            <a:endParaRPr sz="2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Text Files</a:t>
            </a:r>
            <a:endParaRPr/>
          </a:p>
        </p:txBody>
      </p:sp>
      <p:sp>
        <p:nvSpPr>
          <p:cNvPr id="1051" name="Google Shape;1051;p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rPr>
              <a:t>So far, we’ve used the </a:t>
            </a:r>
            <a:r>
              <a:rPr i="1" lang="en">
                <a:solidFill>
                  <a:schemeClr val="dk1"/>
                </a:solidFill>
                <a:latin typeface="Roboto Mono"/>
                <a:ea typeface="Roboto Mono"/>
                <a:cs typeface="Roboto Mono"/>
                <a:sym typeface="Roboto Mono"/>
              </a:rPr>
              <a:t>input ()</a:t>
            </a:r>
            <a:r>
              <a:rPr i="1" lang="en">
                <a:solidFill>
                  <a:schemeClr val="dk1"/>
                </a:solidFill>
              </a:rPr>
              <a:t> function to get external data into our Python application.</a:t>
            </a:r>
            <a:endParaRPr i="1">
              <a:solidFill>
                <a:schemeClr val="dk1"/>
              </a:solidFill>
            </a:endParaRPr>
          </a:p>
          <a:p>
            <a:pPr indent="0" lvl="0" marL="0" rtl="0" algn="l">
              <a:spcBef>
                <a:spcPts val="800"/>
              </a:spcBef>
              <a:spcAft>
                <a:spcPts val="0"/>
              </a:spcAft>
              <a:buNone/>
            </a:pPr>
            <a:r>
              <a:t/>
            </a:r>
            <a:endParaRPr/>
          </a:p>
        </p:txBody>
      </p:sp>
      <p:sp>
        <p:nvSpPr>
          <p:cNvPr id="1052" name="Google Shape;1052;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53" name="Google Shape;1053;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4" name="Google Shape;1054;p5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rPr lang="en" sz="1800">
                <a:solidFill>
                  <a:srgbClr val="660000"/>
                </a:solidFill>
              </a:rPr>
              <a:t>This function is useful for collecting small amounts of data, but it can get difficult and unwieldy using it for scripts and programs where large collections of data would be entered on the command line.</a:t>
            </a:r>
            <a:endParaRPr sz="1800">
              <a:solidFill>
                <a:srgbClr val="660000"/>
              </a:solidFill>
            </a:endParaRPr>
          </a:p>
          <a:p>
            <a:pPr indent="0" lvl="0" marL="0" rtl="0" algn="l">
              <a:spcBef>
                <a:spcPts val="800"/>
              </a:spcBef>
              <a:spcAft>
                <a:spcPts val="0"/>
              </a:spcAft>
              <a:buNone/>
            </a:pPr>
            <a:r>
              <a:t/>
            </a:r>
            <a:endParaRPr/>
          </a:p>
          <a:p>
            <a:pPr indent="0" lvl="0" marL="0" rtl="0" algn="l">
              <a:lnSpc>
                <a:spcPct val="115000"/>
              </a:lnSpc>
              <a:spcBef>
                <a:spcPts val="1500"/>
              </a:spcBef>
              <a:spcAft>
                <a:spcPts val="24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Reading Text Files</a:t>
            </a:r>
            <a:endParaRPr/>
          </a:p>
        </p:txBody>
      </p:sp>
      <p:sp>
        <p:nvSpPr>
          <p:cNvPr id="1060" name="Google Shape;1060;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solidFill>
                  <a:schemeClr val="dk1"/>
                </a:solidFill>
              </a:rPr>
              <a:t>So far, we’ve used the </a:t>
            </a:r>
            <a:r>
              <a:rPr i="1" lang="en">
                <a:solidFill>
                  <a:schemeClr val="dk1"/>
                </a:solidFill>
                <a:latin typeface="Roboto Mono"/>
                <a:ea typeface="Roboto Mono"/>
                <a:cs typeface="Roboto Mono"/>
                <a:sym typeface="Roboto Mono"/>
              </a:rPr>
              <a:t>input ()</a:t>
            </a:r>
            <a:r>
              <a:rPr i="1" lang="en">
                <a:solidFill>
                  <a:schemeClr val="dk1"/>
                </a:solidFill>
              </a:rPr>
              <a:t> function to get external data into our Python application.</a:t>
            </a:r>
            <a:endParaRPr i="1">
              <a:solidFill>
                <a:schemeClr val="dk1"/>
              </a:solidFill>
            </a:endParaRPr>
          </a:p>
          <a:p>
            <a:pPr indent="0" lvl="0" marL="0" rtl="0" algn="l">
              <a:spcBef>
                <a:spcPts val="800"/>
              </a:spcBef>
              <a:spcAft>
                <a:spcPts val="0"/>
              </a:spcAft>
              <a:buNone/>
            </a:pPr>
            <a:r>
              <a:t/>
            </a:r>
            <a:endParaRPr/>
          </a:p>
        </p:txBody>
      </p:sp>
      <p:sp>
        <p:nvSpPr>
          <p:cNvPr id="1061" name="Google Shape;1061;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3" name="Google Shape;1063;p5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rPr lang="en" sz="1800">
                <a:solidFill>
                  <a:srgbClr val="660000"/>
                </a:solidFill>
              </a:rPr>
              <a:t>This function is useful for collecting small amounts of data, but it can get difficult and unwieldy using it for scripts and programs where large collections of data would be entered on the command line.</a:t>
            </a:r>
            <a:endParaRPr sz="1800">
              <a:solidFill>
                <a:srgbClr val="660000"/>
              </a:solidFill>
            </a:endParaRPr>
          </a:p>
          <a:p>
            <a:pPr indent="0" lvl="0" marL="0" rtl="0" algn="l">
              <a:spcBef>
                <a:spcPts val="800"/>
              </a:spcBef>
              <a:spcAft>
                <a:spcPts val="0"/>
              </a:spcAft>
              <a:buNone/>
            </a:pPr>
            <a:r>
              <a:t/>
            </a:r>
            <a:endParaRPr sz="1500"/>
          </a:p>
          <a:p>
            <a:pPr indent="0" lvl="0" marL="0" rtl="0" algn="l">
              <a:lnSpc>
                <a:spcPct val="115000"/>
              </a:lnSpc>
              <a:spcBef>
                <a:spcPts val="1500"/>
              </a:spcBef>
              <a:spcAft>
                <a:spcPts val="2400"/>
              </a:spcAft>
              <a:buNone/>
            </a:pPr>
            <a:r>
              <a:rPr lang="en" sz="1800">
                <a:solidFill>
                  <a:srgbClr val="274E13"/>
                </a:solidFill>
              </a:rPr>
              <a:t>To solve this problem, we can have scripts that were made to read through pre-existing external files in order to collect the desired information. This saves us lots of time and makes our applications more robust.</a:t>
            </a:r>
            <a:endParaRPr sz="1800">
              <a:solidFill>
                <a:srgbClr val="274E1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58"/>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open ( )</a:t>
            </a:r>
            <a:r>
              <a:rPr lang="en"/>
              <a:t> </a:t>
            </a:r>
            <a:r>
              <a:rPr lang="en">
                <a:latin typeface="Roboto Mono"/>
                <a:ea typeface="Roboto Mono"/>
                <a:cs typeface="Roboto Mono"/>
                <a:sym typeface="Roboto Mono"/>
              </a:rPr>
              <a:t>function</a:t>
            </a:r>
            <a:endParaRPr>
              <a:latin typeface="Roboto Mono"/>
              <a:ea typeface="Roboto Mono"/>
              <a:cs typeface="Roboto Mono"/>
              <a:sym typeface="Roboto Mono"/>
            </a:endParaRPr>
          </a:p>
        </p:txBody>
      </p:sp>
      <p:sp>
        <p:nvSpPr>
          <p:cNvPr id="1069" name="Google Shape;1069;p58"/>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The open() function creates a connection to an external file</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The parameter passed into the function is the relative or absolute path to file to open</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latin typeface="Courier"/>
                <a:ea typeface="Courier"/>
                <a:cs typeface="Courier"/>
                <a:sym typeface="Courier"/>
              </a:rPr>
              <a:t>diary_txt_file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a:t>
            </a:r>
            <a:r>
              <a:rPr lang="en" sz="1200">
                <a:solidFill>
                  <a:srgbClr val="005CC5"/>
                </a:solidFill>
                <a:latin typeface="Courier"/>
                <a:ea typeface="Courier"/>
                <a:cs typeface="Courier"/>
                <a:sym typeface="Courier"/>
              </a:rPr>
              <a:t>open</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"Diary.txt"</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"r"</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Using the .read() function then stringifies the file's contents</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latin typeface="Courier"/>
                <a:ea typeface="Courier"/>
                <a:cs typeface="Courier"/>
                <a:sym typeface="Courier"/>
              </a:rPr>
              <a:t>diaryText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diary_txt_file.read()</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(diaryText)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Closing the connection to the external file in order to save memory</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latin typeface="Courier"/>
                <a:ea typeface="Courier"/>
                <a:cs typeface="Courier"/>
                <a:sym typeface="Courier"/>
              </a:rPr>
              <a:t>diary_txt_file.close()</a:t>
            </a:r>
            <a:endParaRPr sz="12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070" name="Google Shape;1070;p58"/>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100"/>
              <a:t>In order to read Diary.txt file with our script file ReadingTextFiles.py, we will need to create a connection between the script file and the external file.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This connection is created by using  the built-in open ( ) function in our script file.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The relative or </a:t>
            </a:r>
            <a:r>
              <a:rPr lang="en" sz="1100"/>
              <a:t>absolute</a:t>
            </a:r>
            <a:r>
              <a:rPr lang="en" sz="1100"/>
              <a:t> path to the file is provided as a parameter</a:t>
            </a:r>
            <a:endParaRPr sz="1100"/>
          </a:p>
        </p:txBody>
      </p:sp>
      <p:sp>
        <p:nvSpPr>
          <p:cNvPr id="1071" name="Google Shape;1071;p58"/>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Reading Text Files</a:t>
            </a:r>
            <a:endParaRPr/>
          </a:p>
        </p:txBody>
      </p:sp>
      <p:sp>
        <p:nvSpPr>
          <p:cNvPr id="1072" name="Google Shape;1072;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73" name="Google Shape;1073;p5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4" name="Google Shape;1074;p58"/>
          <p:cNvSpPr/>
          <p:nvPr/>
        </p:nvSpPr>
        <p:spPr>
          <a:xfrm>
            <a:off x="434800" y="1975800"/>
            <a:ext cx="3533700" cy="3237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59"/>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open ( )</a:t>
            </a:r>
            <a:r>
              <a:rPr lang="en"/>
              <a:t> </a:t>
            </a:r>
            <a:r>
              <a:rPr lang="en">
                <a:latin typeface="Roboto Mono"/>
                <a:ea typeface="Roboto Mono"/>
                <a:cs typeface="Roboto Mono"/>
                <a:sym typeface="Roboto Mono"/>
              </a:rPr>
              <a:t>function</a:t>
            </a:r>
            <a:endParaRPr>
              <a:latin typeface="Roboto Mono"/>
              <a:ea typeface="Roboto Mono"/>
              <a:cs typeface="Roboto Mono"/>
              <a:sym typeface="Roboto Mono"/>
            </a:endParaRPr>
          </a:p>
        </p:txBody>
      </p:sp>
      <p:sp>
        <p:nvSpPr>
          <p:cNvPr id="1080" name="Google Shape;1080;p59"/>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open() function creates a connection to an external file</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parameter passed into the function is the relative or absolute path to file to open</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diary_txt_file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a:t>
            </a:r>
            <a:r>
              <a:rPr lang="en" sz="1200">
                <a:solidFill>
                  <a:srgbClr val="005CC5"/>
                </a:solidFill>
                <a:latin typeface="Courier"/>
                <a:ea typeface="Courier"/>
                <a:cs typeface="Courier"/>
                <a:sym typeface="Courier"/>
              </a:rPr>
              <a:t>open</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"Diary.txt"</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"r"</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Using the .read() function then stringifies the file's contents</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diaryText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diary_txt_file.read()</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(diaryText)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Closing the connection to the external file in order to save memory</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diary_txt_file.close()</a:t>
            </a:r>
            <a:endParaRPr sz="12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081" name="Google Shape;1081;p59"/>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200"/>
              <a:t>The “r” indicates we will be reading the file.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t>
            </a:r>
            <a:r>
              <a:rPr lang="en" sz="1200"/>
              <a:t>r</a:t>
            </a:r>
            <a:r>
              <a:rPr lang="en" sz="1200"/>
              <a:t>” is always the default second parameter is none other is entered.</a:t>
            </a:r>
            <a:endParaRPr sz="1200"/>
          </a:p>
        </p:txBody>
      </p:sp>
      <p:sp>
        <p:nvSpPr>
          <p:cNvPr id="1082" name="Google Shape;1082;p59"/>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Reading Text Files</a:t>
            </a:r>
            <a:endParaRPr/>
          </a:p>
        </p:txBody>
      </p:sp>
      <p:sp>
        <p:nvSpPr>
          <p:cNvPr id="1083" name="Google Shape;1083;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4" name="Google Shape;1084;p5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5" name="Google Shape;1085;p59"/>
          <p:cNvSpPr/>
          <p:nvPr/>
        </p:nvSpPr>
        <p:spPr>
          <a:xfrm>
            <a:off x="3533850" y="1975800"/>
            <a:ext cx="434700" cy="3237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60"/>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file.read</a:t>
            </a:r>
            <a:r>
              <a:rPr lang="en">
                <a:latin typeface="Roboto Mono"/>
                <a:ea typeface="Roboto Mono"/>
                <a:cs typeface="Roboto Mono"/>
                <a:sym typeface="Roboto Mono"/>
              </a:rPr>
              <a:t> ( )</a:t>
            </a:r>
            <a:r>
              <a:rPr lang="en"/>
              <a:t> </a:t>
            </a:r>
            <a:r>
              <a:rPr lang="en">
                <a:latin typeface="Roboto Mono"/>
                <a:ea typeface="Roboto Mono"/>
                <a:cs typeface="Roboto Mono"/>
                <a:sym typeface="Roboto Mono"/>
              </a:rPr>
              <a:t>function</a:t>
            </a:r>
            <a:endParaRPr>
              <a:latin typeface="Roboto Mono"/>
              <a:ea typeface="Roboto Mono"/>
              <a:cs typeface="Roboto Mono"/>
              <a:sym typeface="Roboto Mono"/>
            </a:endParaRPr>
          </a:p>
        </p:txBody>
      </p:sp>
      <p:sp>
        <p:nvSpPr>
          <p:cNvPr id="1091" name="Google Shape;1091;p60"/>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open() function creates a connection to an external file</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The parameter passed into the function is the relative or absolute path to file to open</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diary_txt_file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a:t>
            </a:r>
            <a:r>
              <a:rPr lang="en" sz="1200">
                <a:solidFill>
                  <a:srgbClr val="005CC5"/>
                </a:solidFill>
                <a:latin typeface="Courier"/>
                <a:ea typeface="Courier"/>
                <a:cs typeface="Courier"/>
                <a:sym typeface="Courier"/>
              </a:rPr>
              <a:t>open</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"Diary.txt"</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"r"</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Using the .read() function then stringifies the file's contents</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diaryText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diary_txt_file.read()</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(diaryText)</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6A737D"/>
                </a:solidFill>
                <a:latin typeface="Courier"/>
                <a:ea typeface="Courier"/>
                <a:cs typeface="Courier"/>
                <a:sym typeface="Courier"/>
              </a:rPr>
              <a:t># Closing the connection to the external file in order to save memory</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200">
                <a:solidFill>
                  <a:srgbClr val="24292E"/>
                </a:solidFill>
                <a:latin typeface="Courier"/>
                <a:ea typeface="Courier"/>
                <a:cs typeface="Courier"/>
                <a:sym typeface="Courier"/>
              </a:rPr>
              <a:t>diary_txt_file.close()</a:t>
            </a:r>
            <a:endParaRPr sz="12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092" name="Google Shape;1092;p60"/>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200"/>
              <a:t>Next, we use the file.read ( ) method to read through the text file and return a string version of its contents.</a:t>
            </a:r>
            <a:r>
              <a:rPr lang="en" sz="1400"/>
              <a:t>  </a:t>
            </a:r>
            <a:endParaRPr sz="1400"/>
          </a:p>
        </p:txBody>
      </p:sp>
      <p:sp>
        <p:nvSpPr>
          <p:cNvPr id="1093" name="Google Shape;1093;p60"/>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Reading Text Files</a:t>
            </a:r>
            <a:endParaRPr/>
          </a:p>
        </p:txBody>
      </p:sp>
      <p:sp>
        <p:nvSpPr>
          <p:cNvPr id="1094" name="Google Shape;1094;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5" name="Google Shape;1095;p6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6" name="Google Shape;1096;p60"/>
          <p:cNvSpPr/>
          <p:nvPr/>
        </p:nvSpPr>
        <p:spPr>
          <a:xfrm>
            <a:off x="397800" y="3032750"/>
            <a:ext cx="3311700" cy="5751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